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81" r:id="rId3"/>
    <p:sldId id="259" r:id="rId4"/>
    <p:sldId id="280" r:id="rId5"/>
    <p:sldId id="284" r:id="rId6"/>
    <p:sldId id="283" r:id="rId7"/>
    <p:sldId id="260" r:id="rId8"/>
    <p:sldId id="261" r:id="rId9"/>
    <p:sldId id="262" r:id="rId10"/>
    <p:sldId id="263" r:id="rId11"/>
    <p:sldId id="275" r:id="rId12"/>
    <p:sldId id="270" r:id="rId13"/>
    <p:sldId id="264" r:id="rId14"/>
    <p:sldId id="271" r:id="rId15"/>
    <p:sldId id="274" r:id="rId16"/>
    <p:sldId id="265" r:id="rId17"/>
    <p:sldId id="282" r:id="rId18"/>
    <p:sldId id="268" r:id="rId19"/>
    <p:sldId id="269" r:id="rId20"/>
    <p:sldId id="267" r:id="rId21"/>
  </p:sldIdLst>
  <p:sldSz cx="9144000" cy="5143500" type="screen16x9"/>
  <p:notesSz cx="6858000" cy="9144000"/>
  <p:embeddedFontLst>
    <p:embeddedFont>
      <p:font typeface="Economica" panose="020B0604020202020204" charset="0"/>
      <p:regular r:id="rId23"/>
      <p:bold r:id="rId24"/>
      <p:italic r:id="rId25"/>
      <p:boldItalic r:id="rId26"/>
    </p:embeddedFont>
    <p:embeddedFont>
      <p:font typeface="Montserrat" panose="00000500000000000000" pitchFamily="2" charset="-52"/>
      <p:regular r:id="rId27"/>
      <p:bold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Raleway" pitchFamily="2" charset="-52"/>
      <p:regular r:id="rId33"/>
      <p:bold r:id="rId34"/>
      <p:italic r:id="rId35"/>
      <p:boldItalic r:id="rId36"/>
    </p:embeddedFont>
    <p:embeddedFont>
      <p:font typeface="Raleway SemiBold" pitchFamily="2" charset="-52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9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008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42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29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98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58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sv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1.wdp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281100" cy="2629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>
                <a:latin typeface="Raleway SemiBold"/>
                <a:ea typeface="Raleway SemiBold"/>
                <a:cs typeface="Raleway SemiBold"/>
                <a:sym typeface="Raleway SemiBold"/>
              </a:rPr>
              <a:t>Програмна</a:t>
            </a:r>
            <a:r>
              <a:rPr lang="ru-RU" sz="2400" dirty="0">
                <a:latin typeface="Raleway SemiBold"/>
                <a:ea typeface="Raleway SemiBold"/>
                <a:cs typeface="Raleway SemiBold"/>
                <a:sym typeface="Raleway SemiBold"/>
              </a:rPr>
              <a:t> система для </a:t>
            </a:r>
            <a:r>
              <a:rPr lang="ru-RU" sz="2400" dirty="0" err="1">
                <a:latin typeface="Raleway SemiBold"/>
                <a:ea typeface="Raleway SemiBold"/>
                <a:cs typeface="Raleway SemiBold"/>
                <a:sym typeface="Raleway SemiBold"/>
              </a:rPr>
              <a:t>хмарного</a:t>
            </a:r>
            <a:r>
              <a:rPr lang="ru-RU" sz="2400" dirty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ru-RU" sz="2400" dirty="0" err="1">
                <a:latin typeface="Raleway SemiBold"/>
                <a:ea typeface="Raleway SemiBold"/>
                <a:cs typeface="Raleway SemiBold"/>
                <a:sym typeface="Raleway SemiBold"/>
              </a:rPr>
              <a:t>зберігання</a:t>
            </a:r>
            <a:r>
              <a:rPr lang="ru-RU" sz="2400" dirty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ru-RU" sz="2400" dirty="0" err="1">
                <a:latin typeface="Raleway SemiBold"/>
                <a:ea typeface="Raleway SemiBold"/>
                <a:cs typeface="Raleway SemiBold"/>
                <a:sym typeface="Raleway SemiBold"/>
              </a:rPr>
              <a:t>особистих</a:t>
            </a:r>
            <a:r>
              <a:rPr lang="ru-RU" sz="2400" dirty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ru-RU" sz="2400" dirty="0" err="1">
                <a:latin typeface="Raleway SemiBold"/>
                <a:ea typeface="Raleway SemiBold"/>
                <a:cs typeface="Raleway SemiBold"/>
                <a:sym typeface="Raleway SemiBold"/>
              </a:rPr>
              <a:t>файлів</a:t>
            </a:r>
            <a:r>
              <a:rPr lang="ru-RU" sz="2400" dirty="0">
                <a:latin typeface="Raleway SemiBold"/>
                <a:ea typeface="Raleway SemiBold"/>
                <a:cs typeface="Raleway SemiBold"/>
                <a:sym typeface="Raleway SemiBold"/>
              </a:rPr>
              <a:t>. </a:t>
            </a:r>
            <a:r>
              <a:rPr lang="ru-RU" sz="2400" dirty="0" err="1">
                <a:latin typeface="Raleway SemiBold"/>
                <a:ea typeface="Raleway SemiBold"/>
                <a:cs typeface="Raleway SemiBold"/>
                <a:sym typeface="Raleway SemiBold"/>
              </a:rPr>
              <a:t>Мобільний</a:t>
            </a:r>
            <a:r>
              <a:rPr lang="ru-RU" sz="2400" dirty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ru-RU" sz="2400" dirty="0" err="1">
                <a:latin typeface="Raleway SemiBold"/>
                <a:ea typeface="Raleway SemiBold"/>
                <a:cs typeface="Raleway SemiBold"/>
                <a:sym typeface="Raleway SemiBold"/>
              </a:rPr>
              <a:t>додаток</a:t>
            </a:r>
            <a:r>
              <a:rPr lang="en-US" sz="2400" dirty="0">
                <a:latin typeface="Raleway SemiBold"/>
                <a:ea typeface="Raleway SemiBold"/>
                <a:cs typeface="Raleway SemiBold"/>
                <a:sym typeface="Raleway SemiBold"/>
              </a:rPr>
              <a:t>.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131175" y="3635125"/>
            <a:ext cx="5904475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anose="00000500000000000000" pitchFamily="2" charset="-52"/>
              </a:rPr>
              <a:t>Клименко О.А.</a:t>
            </a:r>
            <a:r>
              <a:rPr lang="uk" dirty="0">
                <a:latin typeface="Montserrat" panose="00000500000000000000" pitchFamily="2" charset="-52"/>
              </a:rPr>
              <a:t>, ПЗПІ-21-2</a:t>
            </a:r>
            <a:endParaRPr dirty="0">
              <a:latin typeface="Montserrat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>
                <a:latin typeface="Montserrat" panose="00000500000000000000" pitchFamily="2" charset="-52"/>
              </a:rPr>
              <a:t>Керівник</a:t>
            </a:r>
            <a:r>
              <a:rPr lang="en-US" dirty="0">
                <a:latin typeface="Montserrat" panose="00000500000000000000" pitchFamily="2" charset="-52"/>
              </a:rPr>
              <a:t>: </a:t>
            </a:r>
            <a:r>
              <a:rPr lang="ru-RU" dirty="0">
                <a:latin typeface="Montserrat" panose="00000500000000000000" pitchFamily="2" charset="-52"/>
              </a:rPr>
              <a:t>ст. </a:t>
            </a:r>
            <a:r>
              <a:rPr lang="ru-RU" dirty="0" err="1">
                <a:latin typeface="Montserrat" panose="00000500000000000000" pitchFamily="2" charset="-52"/>
              </a:rPr>
              <a:t>викладач</a:t>
            </a:r>
            <a:r>
              <a:rPr lang="ru-RU" dirty="0">
                <a:latin typeface="Montserrat" panose="00000500000000000000" pitchFamily="2" charset="-52"/>
              </a:rPr>
              <a:t> каф. ПІ </a:t>
            </a:r>
            <a:r>
              <a:rPr lang="ru-RU" dirty="0" err="1">
                <a:latin typeface="Montserrat" panose="00000500000000000000" pitchFamily="2" charset="-52"/>
              </a:rPr>
              <a:t>Олійник</a:t>
            </a:r>
            <a:r>
              <a:rPr lang="ru-RU" dirty="0">
                <a:latin typeface="Montserrat" panose="00000500000000000000" pitchFamily="2" charset="-52"/>
              </a:rPr>
              <a:t> О.В.</a:t>
            </a:r>
            <a:endParaRPr lang="uk-UA" dirty="0">
              <a:latin typeface="Montserrat" panose="00000500000000000000" pitchFamily="2" charset="-5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latin typeface="Montserrat" panose="00000500000000000000" pitchFamily="2" charset="-5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-5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-52"/>
              </a:rPr>
              <a:t>16</a:t>
            </a:r>
            <a:r>
              <a:rPr lang="uk" dirty="0">
                <a:latin typeface="Montserrat" panose="00000500000000000000" pitchFamily="2" charset="-52"/>
              </a:rPr>
              <a:t> червня 2025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748F2EC2-4BB4-4F52-9AE9-B991D6F38969}"/>
              </a:ext>
            </a:extLst>
          </p:cNvPr>
          <p:cNvSpPr txBox="1">
            <a:spLocks/>
          </p:cNvSpPr>
          <p:nvPr/>
        </p:nvSpPr>
        <p:spPr>
          <a:xfrm>
            <a:off x="311700" y="202250"/>
            <a:ext cx="8520600" cy="91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sz="2800" b="1" dirty="0">
                <a:latin typeface="Montserrat" panose="00000500000000000000" pitchFamily="2" charset="-52"/>
              </a:rPr>
              <a:t>UML-</a:t>
            </a:r>
            <a:r>
              <a:rPr lang="uk-UA" sz="2800" b="1" dirty="0" err="1">
                <a:latin typeface="Montserrat" panose="00000500000000000000" pitchFamily="2" charset="-52"/>
              </a:rPr>
              <a:t>проєктування</a:t>
            </a:r>
            <a:r>
              <a:rPr lang="uk-UA" sz="2800" b="1" dirty="0">
                <a:latin typeface="Montserrat" panose="00000500000000000000" pitchFamily="2" charset="-52"/>
              </a:rPr>
              <a:t> </a:t>
            </a:r>
            <a:r>
              <a:rPr lang="uk-UA" sz="2800" b="1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– діаграма прецедентів</a:t>
            </a:r>
            <a:r>
              <a:rPr lang="uk-UA" sz="2800" b="1" dirty="0">
                <a:latin typeface="Montserrat" panose="00000500000000000000" pitchFamily="2" charset="-52"/>
              </a:rPr>
              <a:t> 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308544-04DC-45BC-8CB7-87F8C8895EB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710" y="1271819"/>
            <a:ext cx="5148580" cy="30962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1;p14">
            <a:extLst>
              <a:ext uri="{FF2B5EF4-FFF2-40B4-BE49-F238E27FC236}">
                <a16:creationId xmlns:a16="http://schemas.microsoft.com/office/drawing/2014/main" id="{34159B47-9197-4D07-BF29-E37EC465C9D3}"/>
              </a:ext>
            </a:extLst>
          </p:cNvPr>
          <p:cNvSpPr txBox="1">
            <a:spLocks/>
          </p:cNvSpPr>
          <p:nvPr/>
        </p:nvSpPr>
        <p:spPr>
          <a:xfrm>
            <a:off x="4625790" y="1088733"/>
            <a:ext cx="4261371" cy="296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uk-UA" sz="2800" b="1" dirty="0">
                <a:latin typeface="Montserrat" panose="00000500000000000000" pitchFamily="2" charset="-52"/>
              </a:rPr>
              <a:t>Діаграма активності вивантаження файлу у хмару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3AEDE5-EE42-4340-9A1B-522FB3FBB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400" smtClean="0">
                <a:latin typeface="+mj-lt"/>
              </a:rPr>
              <a:t>11</a:t>
            </a:fld>
            <a:endParaRPr lang="uk" sz="140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B26842-9868-4A35-BB00-366AD7DEF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59" y="818824"/>
            <a:ext cx="4182753" cy="3505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oogle Shape;115;p20">
            <a:extLst>
              <a:ext uri="{FF2B5EF4-FFF2-40B4-BE49-F238E27FC236}">
                <a16:creationId xmlns:a16="http://schemas.microsoft.com/office/drawing/2014/main" id="{3C8DDF37-105B-4FD1-8AFB-0C271A0AE2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9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1C9DC6-5ADC-4125-A729-D8C854C8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828494"/>
            <a:ext cx="5133126" cy="31590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4AC65C41-C37E-4361-BBB8-5AB67AE244FA}"/>
              </a:ext>
            </a:extLst>
          </p:cNvPr>
          <p:cNvSpPr txBox="1">
            <a:spLocks/>
          </p:cNvSpPr>
          <p:nvPr/>
        </p:nvSpPr>
        <p:spPr>
          <a:xfrm>
            <a:off x="291081" y="800355"/>
            <a:ext cx="3511299" cy="321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uk-UA" sz="2600" b="1" dirty="0">
                <a:latin typeface="Montserrat" panose="00000500000000000000" pitchFamily="2" charset="-52"/>
              </a:rPr>
              <a:t>Діаграма послідовності взаємодії компонентів системи протягом вивантаження файлу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9173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1;p14">
            <a:extLst>
              <a:ext uri="{FF2B5EF4-FFF2-40B4-BE49-F238E27FC236}">
                <a16:creationId xmlns:a16="http://schemas.microsoft.com/office/drawing/2014/main" id="{25DDE84F-5B9A-4F40-B1BD-569B1A73AD2A}"/>
              </a:ext>
            </a:extLst>
          </p:cNvPr>
          <p:cNvSpPr txBox="1">
            <a:spLocks/>
          </p:cNvSpPr>
          <p:nvPr/>
        </p:nvSpPr>
        <p:spPr>
          <a:xfrm>
            <a:off x="311700" y="2022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>
                <a:latin typeface="Montserrat" panose="00000500000000000000" pitchFamily="2" charset="-52"/>
              </a:rPr>
              <a:t>Приклад </a:t>
            </a:r>
            <a:r>
              <a:rPr lang="ru-RU" sz="3200" b="1" dirty="0" err="1">
                <a:latin typeface="Montserrat" panose="00000500000000000000" pitchFamily="2" charset="-52"/>
              </a:rPr>
              <a:t>реалізації</a:t>
            </a:r>
            <a:r>
              <a:rPr lang="en-US" sz="3200" b="1" dirty="0">
                <a:latin typeface="Montserrat" panose="00000500000000000000" pitchFamily="2" charset="-52"/>
              </a:rPr>
              <a:t> – </a:t>
            </a:r>
            <a:endParaRPr lang="uk-UA" sz="3200" b="1" dirty="0">
              <a:latin typeface="Montserrat" panose="00000500000000000000" pitchFamily="2" charset="-52"/>
            </a:endParaRPr>
          </a:p>
          <a:p>
            <a:pPr algn="just"/>
            <a:r>
              <a:rPr lang="uk-UA" sz="3200" b="1" dirty="0">
                <a:latin typeface="Montserrat" panose="00000500000000000000" pitchFamily="2" charset="-52"/>
              </a:rPr>
              <a:t>Вивантаження файлу</a:t>
            </a:r>
            <a:endParaRPr lang="en-US" sz="3200" b="1" dirty="0">
              <a:latin typeface="Montserrat" panose="00000500000000000000" pitchFamily="2" charset="-52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188720"/>
            <a:ext cx="4554779" cy="3390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/>
            <a:r>
              <a:rPr lang="uk-UA" sz="1600" dirty="0">
                <a:latin typeface="Montserrat" panose="00000500000000000000" pitchFamily="2" charset="-52"/>
              </a:rPr>
              <a:t>Фрагмент коду демонструє </a:t>
            </a:r>
            <a:r>
              <a:rPr lang="uk-UA" sz="1600" dirty="0" err="1">
                <a:latin typeface="Montserrat" panose="00000500000000000000" pitchFamily="2" charset="-52"/>
              </a:rPr>
              <a:t>низькорівневу</a:t>
            </a:r>
            <a:r>
              <a:rPr lang="uk-UA" sz="1600" dirty="0">
                <a:latin typeface="Montserrat" panose="00000500000000000000" pitchFamily="2" charset="-52"/>
              </a:rPr>
              <a:t> реалізацію вивантаження файлу на сервер.</a:t>
            </a:r>
          </a:p>
          <a:p>
            <a:pPr marL="285750" indent="-285750" algn="just"/>
            <a:r>
              <a:rPr lang="uk-UA" sz="1600" dirty="0">
                <a:latin typeface="Montserrat" panose="00000500000000000000" pitchFamily="2" charset="-52"/>
              </a:rPr>
              <a:t>Виконується двоступеневий процес, що вимагає створення нового файлу у системі та його безпосереднє завантаження на файловий сервіс.</a:t>
            </a:r>
            <a:endParaRPr sz="1600" dirty="0">
              <a:latin typeface="Montserrat" panose="00000500000000000000" pitchFamily="2" charset="-52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1DCD44-BBCD-4AF9-A8FB-D399DF81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35" y="-67236"/>
            <a:ext cx="39117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1;p14">
            <a:extLst>
              <a:ext uri="{FF2B5EF4-FFF2-40B4-BE49-F238E27FC236}">
                <a16:creationId xmlns:a16="http://schemas.microsoft.com/office/drawing/2014/main" id="{25DDE84F-5B9A-4F40-B1BD-569B1A73AD2A}"/>
              </a:ext>
            </a:extLst>
          </p:cNvPr>
          <p:cNvSpPr txBox="1">
            <a:spLocks/>
          </p:cNvSpPr>
          <p:nvPr/>
        </p:nvSpPr>
        <p:spPr>
          <a:xfrm>
            <a:off x="168088" y="202250"/>
            <a:ext cx="8664212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>
                <a:latin typeface="Montserrat" panose="00000500000000000000" pitchFamily="2" charset="-52"/>
              </a:rPr>
              <a:t>Приклад </a:t>
            </a:r>
            <a:r>
              <a:rPr lang="ru-RU" sz="3200" b="1" dirty="0" err="1">
                <a:latin typeface="Montserrat" panose="00000500000000000000" pitchFamily="2" charset="-52"/>
              </a:rPr>
              <a:t>реалізації</a:t>
            </a:r>
            <a:r>
              <a:rPr lang="ru-RU" sz="3200" b="1" dirty="0">
                <a:latin typeface="Montserrat" panose="00000500000000000000" pitchFamily="2" charset="-52"/>
              </a:rPr>
              <a:t> –</a:t>
            </a:r>
          </a:p>
          <a:p>
            <a:pPr algn="just"/>
            <a:r>
              <a:rPr lang="uk-UA" sz="3200" b="1" dirty="0">
                <a:latin typeface="Montserrat" panose="00000500000000000000" pitchFamily="2" charset="-52"/>
              </a:rPr>
              <a:t>вибір джерела файлу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240174" y="1124697"/>
            <a:ext cx="4166171" cy="3390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/>
            <a:r>
              <a:rPr lang="uk-UA" sz="1600" dirty="0">
                <a:latin typeface="Montserrat" panose="00000500000000000000" pitchFamily="2" charset="-52"/>
              </a:rPr>
              <a:t>Фрагмент коду</a:t>
            </a:r>
            <a:r>
              <a:rPr lang="pl-PL" sz="1600" dirty="0">
                <a:latin typeface="Montserrat" panose="00000500000000000000" pitchFamily="2" charset="-52"/>
              </a:rPr>
              <a:t> </a:t>
            </a:r>
            <a:r>
              <a:rPr lang="uk-UA" sz="1600" dirty="0">
                <a:latin typeface="Montserrat" panose="00000500000000000000" pitchFamily="2" charset="-52"/>
              </a:rPr>
              <a:t>демонструє спосіб делегувати обраний вид вивантаження файлу до </a:t>
            </a:r>
            <a:r>
              <a:rPr lang="uk-UA" sz="1600" dirty="0" err="1">
                <a:latin typeface="Montserrat" panose="00000500000000000000" pitchFamily="2" charset="-52"/>
              </a:rPr>
              <a:t>нативних</a:t>
            </a:r>
            <a:r>
              <a:rPr lang="uk-UA" sz="1600" dirty="0">
                <a:latin typeface="Montserrat" panose="00000500000000000000" pitchFamily="2" charset="-52"/>
              </a:rPr>
              <a:t> можливостей платформи.</a:t>
            </a:r>
          </a:p>
          <a:p>
            <a:pPr marL="285750" indent="-285750" algn="just"/>
            <a:r>
              <a:rPr lang="uk-UA" sz="1600" dirty="0">
                <a:latin typeface="Montserrat" panose="00000500000000000000" pitchFamily="2" charset="-52"/>
              </a:rPr>
              <a:t>Така реалізація дозволяє </a:t>
            </a:r>
            <a:r>
              <a:rPr lang="uk-UA" sz="1600" dirty="0" err="1">
                <a:latin typeface="Montserrat" panose="00000500000000000000" pitchFamily="2" charset="-52"/>
              </a:rPr>
              <a:t>гнучко</a:t>
            </a:r>
            <a:r>
              <a:rPr lang="uk-UA" sz="1600" dirty="0">
                <a:latin typeface="Montserrat" panose="00000500000000000000" pitchFamily="2" charset="-52"/>
              </a:rPr>
              <a:t> реалізовувати та запускати різні способи вивантаження з будь-якої частини застосунку, що зручно в умовах обмеженого простору на екрані мобільного пристрою.</a:t>
            </a: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9FAAC4-856E-4512-BFBC-434CC22E0C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5" t="3700" r="5185" b="5723"/>
          <a:stretch/>
        </p:blipFill>
        <p:spPr>
          <a:xfrm>
            <a:off x="4798169" y="91170"/>
            <a:ext cx="3161529" cy="33378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0759E-FC8D-4598-92FD-BF2B7D4A1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12" y="670062"/>
            <a:ext cx="2675855" cy="4382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1283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1;p14">
            <a:extLst>
              <a:ext uri="{FF2B5EF4-FFF2-40B4-BE49-F238E27FC236}">
                <a16:creationId xmlns:a16="http://schemas.microsoft.com/office/drawing/2014/main" id="{25DDE84F-5B9A-4F40-B1BD-569B1A73AD2A}"/>
              </a:ext>
            </a:extLst>
          </p:cNvPr>
          <p:cNvSpPr txBox="1">
            <a:spLocks/>
          </p:cNvSpPr>
          <p:nvPr/>
        </p:nvSpPr>
        <p:spPr>
          <a:xfrm>
            <a:off x="168088" y="202250"/>
            <a:ext cx="8664212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>
                <a:latin typeface="Montserrat" panose="00000500000000000000" pitchFamily="2" charset="-52"/>
              </a:rPr>
              <a:t>Приклад </a:t>
            </a:r>
            <a:r>
              <a:rPr lang="ru-RU" sz="3200" b="1" dirty="0" err="1">
                <a:latin typeface="Montserrat" panose="00000500000000000000" pitchFamily="2" charset="-52"/>
              </a:rPr>
              <a:t>реалізації</a:t>
            </a:r>
            <a:r>
              <a:rPr lang="ru-RU" sz="3200" b="1" dirty="0">
                <a:latin typeface="Montserrat" panose="00000500000000000000" pitchFamily="2" charset="-52"/>
              </a:rPr>
              <a:t> – </a:t>
            </a:r>
            <a:r>
              <a:rPr lang="uk-UA" sz="3200" b="1" dirty="0">
                <a:latin typeface="Montserrat" panose="00000500000000000000" pitchFamily="2" charset="-52"/>
              </a:rPr>
              <a:t>обробка глибоких посилань та </a:t>
            </a:r>
            <a:r>
              <a:rPr lang="uk-UA" sz="3200" b="1" dirty="0" err="1">
                <a:latin typeface="Montserrat" panose="00000500000000000000" pitchFamily="2" charset="-52"/>
              </a:rPr>
              <a:t>доступів</a:t>
            </a:r>
            <a:endParaRPr lang="uk-UA" sz="3200" b="1" dirty="0">
              <a:latin typeface="Montserrat" panose="00000500000000000000" pitchFamily="2" charset="-52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240174" y="1124697"/>
            <a:ext cx="4166171" cy="3390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/>
            <a:r>
              <a:rPr lang="uk-UA" sz="1600" dirty="0">
                <a:latin typeface="Montserrat" panose="00000500000000000000" pitchFamily="2" charset="-52"/>
              </a:rPr>
              <a:t>Фрагмент коду демонструє обробку глибоких посилань на поширений файл.</a:t>
            </a:r>
          </a:p>
          <a:p>
            <a:pPr marL="285750" indent="-285750" algn="just"/>
            <a:r>
              <a:rPr lang="uk-UA" sz="1600" dirty="0">
                <a:latin typeface="Montserrat" panose="00000500000000000000" pitchFamily="2" charset="-52"/>
              </a:rPr>
              <a:t>Завдяки цьому користувач може відкрити файл у застосунку</a:t>
            </a:r>
            <a:r>
              <a:rPr lang="pl-PL" sz="1600" dirty="0">
                <a:latin typeface="Montserrat" panose="00000500000000000000" pitchFamily="2" charset="-52"/>
              </a:rPr>
              <a:t>, </a:t>
            </a:r>
            <a:r>
              <a:rPr lang="uk-UA" sz="1600" dirty="0">
                <a:latin typeface="Montserrat" panose="00000500000000000000" pitchFamily="2" charset="-52"/>
              </a:rPr>
              <a:t>використовуючи ідентичне до браузерного клієнту посилання, забезпечуючи уніфікований доступ до нього на всіх обох платформах.</a:t>
            </a:r>
            <a:endParaRPr lang="en-US" sz="1600" dirty="0">
              <a:latin typeface="Montserrat" panose="00000500000000000000" pitchFamily="2" charset="-52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A1B27D-C414-4752-A0AF-9A7BED3D9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752" y="772635"/>
            <a:ext cx="3350388" cy="41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3D987B7E-B5FD-4046-BE48-FBDA9C377AA8}"/>
              </a:ext>
            </a:extLst>
          </p:cNvPr>
          <p:cNvSpPr txBox="1">
            <a:spLocks/>
          </p:cNvSpPr>
          <p:nvPr/>
        </p:nvSpPr>
        <p:spPr>
          <a:xfrm>
            <a:off x="290969" y="97125"/>
            <a:ext cx="8520600" cy="63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 err="1">
                <a:latin typeface="Montserrat" panose="00000500000000000000" pitchFamily="2" charset="-52"/>
              </a:rPr>
              <a:t>Інтерфейс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користувача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endParaRPr lang="uk-UA" sz="3200" b="1" dirty="0">
              <a:latin typeface="Montserrat" panose="00000500000000000000" pitchFamily="2" charset="-52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290086-DDC5-4B6B-BA4F-EE2D608DD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" y="781784"/>
            <a:ext cx="1675398" cy="34842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03A7A5-8C05-45ED-A85F-D2AC87F6A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471" y="781190"/>
            <a:ext cx="1675683" cy="348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9F716-3C24-4ED3-B2E0-2C57AF576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385" y="781190"/>
            <a:ext cx="1675683" cy="348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7A2716-D69C-4593-B5D6-86C7E7D47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3428" y="781190"/>
            <a:ext cx="1675683" cy="348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C0A3686-C405-4CDC-AE49-9BEE434880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0815"/>
          <a:stretch/>
        </p:blipFill>
        <p:spPr>
          <a:xfrm>
            <a:off x="7203514" y="3247781"/>
            <a:ext cx="1677600" cy="10182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5244E2A-F3EA-4307-A951-390771E911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9407"/>
          <a:stretch/>
        </p:blipFill>
        <p:spPr>
          <a:xfrm>
            <a:off x="7203514" y="1661412"/>
            <a:ext cx="1677600" cy="14161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3D987B7E-B5FD-4046-BE48-FBDA9C377AA8}"/>
              </a:ext>
            </a:extLst>
          </p:cNvPr>
          <p:cNvSpPr txBox="1">
            <a:spLocks/>
          </p:cNvSpPr>
          <p:nvPr/>
        </p:nvSpPr>
        <p:spPr>
          <a:xfrm>
            <a:off x="290969" y="97125"/>
            <a:ext cx="8520600" cy="63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 err="1">
                <a:latin typeface="Montserrat" panose="00000500000000000000" pitchFamily="2" charset="-52"/>
              </a:rPr>
              <a:t>Інтерфейс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користувача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endParaRPr lang="uk-UA" sz="3200" b="1" dirty="0">
              <a:latin typeface="Montserrat" panose="00000500000000000000" pitchFamily="2" charset="-52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290086-DDC5-4B6B-BA4F-EE2D608DD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31175" y="829944"/>
            <a:ext cx="1675397" cy="34842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03A7A5-8C05-45ED-A85F-D2AC87F6AB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66019" y="829350"/>
            <a:ext cx="1675682" cy="348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9F716-3C24-4ED3-B2E0-2C57AF5761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75933" y="829350"/>
            <a:ext cx="1675682" cy="348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7A2716-D69C-4593-B5D6-86C7E7D47E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20976" y="829350"/>
            <a:ext cx="1675682" cy="3484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011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2;p14">
            <a:extLst>
              <a:ext uri="{FF2B5EF4-FFF2-40B4-BE49-F238E27FC236}">
                <a16:creationId xmlns:a16="http://schemas.microsoft.com/office/drawing/2014/main" id="{C1308AD5-E644-407B-8DA6-E733D8BB6D1C}"/>
              </a:ext>
            </a:extLst>
          </p:cNvPr>
          <p:cNvSpPr txBox="1">
            <a:spLocks/>
          </p:cNvSpPr>
          <p:nvPr/>
        </p:nvSpPr>
        <p:spPr>
          <a:xfrm>
            <a:off x="267016" y="1033550"/>
            <a:ext cx="3545696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buFont typeface="Open Sans"/>
              <a:buNone/>
            </a:pPr>
            <a:r>
              <a:rPr lang="uk-UA" sz="1400" b="1" dirty="0">
                <a:latin typeface="Raleway" pitchFamily="2" charset="-52"/>
              </a:rPr>
              <a:t>Було проведено наступні типи тестування:</a:t>
            </a:r>
          </a:p>
          <a:p>
            <a:pPr marL="285750" indent="-285750" algn="just">
              <a:spcBef>
                <a:spcPts val="1200"/>
              </a:spcBef>
            </a:pPr>
            <a:r>
              <a:rPr lang="uk-UA" sz="1400" dirty="0">
                <a:latin typeface="Raleway" pitchFamily="2" charset="-52"/>
              </a:rPr>
              <a:t>Компонентне/модульне</a:t>
            </a:r>
          </a:p>
          <a:p>
            <a:pPr marL="285750" indent="-285750" algn="just"/>
            <a:r>
              <a:rPr lang="uk-UA" sz="1400" dirty="0">
                <a:latin typeface="Raleway" pitchFamily="2" charset="-52"/>
              </a:rPr>
              <a:t>Наскрізне </a:t>
            </a:r>
            <a:r>
              <a:rPr lang="pl-PL" sz="1400" dirty="0">
                <a:latin typeface="Raleway" pitchFamily="2" charset="-52"/>
              </a:rPr>
              <a:t>(E2E)</a:t>
            </a:r>
          </a:p>
          <a:p>
            <a:pPr marL="285750" indent="-285750" algn="just"/>
            <a:r>
              <a:rPr lang="uk-UA" sz="1400" dirty="0">
                <a:latin typeface="Raleway" pitchFamily="2" charset="-52"/>
              </a:rPr>
              <a:t>Продуктивності</a:t>
            </a:r>
          </a:p>
          <a:p>
            <a:pPr marL="285750" indent="-285750" algn="just">
              <a:spcAft>
                <a:spcPts val="1200"/>
              </a:spcAft>
            </a:pPr>
            <a:r>
              <a:rPr lang="uk-UA" sz="1400" dirty="0">
                <a:latin typeface="Raleway" pitchFamily="2" charset="-52"/>
              </a:rPr>
              <a:t>Сумісності</a:t>
            </a:r>
            <a:endParaRPr lang="uk-UA" sz="1400" b="1" dirty="0">
              <a:latin typeface="Raleway" pitchFamily="2" charset="-52"/>
            </a:endParaRPr>
          </a:p>
          <a:p>
            <a:pPr marL="0" indent="0" algn="just">
              <a:spcAft>
                <a:spcPts val="600"/>
              </a:spcAft>
              <a:buNone/>
            </a:pPr>
            <a:r>
              <a:rPr lang="uk-UA" sz="1400" b="1" dirty="0">
                <a:latin typeface="Raleway" pitchFamily="2" charset="-52"/>
              </a:rPr>
              <a:t>За результатами тестування можна стверджувати, що програмна система відповідає поставленим вимогам та надає заявлений функціонал.</a:t>
            </a:r>
          </a:p>
        </p:txBody>
      </p:sp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5A79D79C-E474-4BE8-B8E7-51AB4E881D68}"/>
              </a:ext>
            </a:extLst>
          </p:cNvPr>
          <p:cNvSpPr txBox="1">
            <a:spLocks/>
          </p:cNvSpPr>
          <p:nvPr/>
        </p:nvSpPr>
        <p:spPr>
          <a:xfrm>
            <a:off x="311700" y="2022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 err="1">
                <a:latin typeface="Montserrat" panose="00000500000000000000" pitchFamily="2" charset="-52"/>
              </a:rPr>
              <a:t>Тестування</a:t>
            </a:r>
            <a:endParaRPr lang="uk-UA" sz="3200" b="1" dirty="0">
              <a:latin typeface="Montserrat" panose="00000500000000000000" pitchFamily="2" charset="-52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4E29B2-41D9-4574-A51E-1FAF1B0948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70578" y="567072"/>
            <a:ext cx="4706406" cy="2087485"/>
          </a:xfrm>
          <a:prstGeom prst="rect">
            <a:avLst/>
          </a:prstGeom>
        </p:spPr>
      </p:pic>
      <p:pic>
        <p:nvPicPr>
          <p:cNvPr id="4100" name="Picture 4" descr="Maestro/README.md at main · mobile-dev-inc/Maestro · GitHub">
            <a:extLst>
              <a:ext uri="{FF2B5EF4-FFF2-40B4-BE49-F238E27FC236}">
                <a16:creationId xmlns:a16="http://schemas.microsoft.com/office/drawing/2014/main" id="{3B85DD54-A4D8-4EC3-B6EC-CB7E1742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04" y="722955"/>
            <a:ext cx="439530" cy="43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32C1C74-F3D5-4878-923C-06D71616A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259" y="2600009"/>
            <a:ext cx="3122662" cy="20260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6D0C4D-4587-475D-B5B7-E7FB019B6FD7}"/>
              </a:ext>
            </a:extLst>
          </p:cNvPr>
          <p:cNvPicPr/>
          <p:nvPr/>
        </p:nvPicPr>
        <p:blipFill rotWithShape="1">
          <a:blip r:embed="rId7"/>
          <a:srcRect t="27349"/>
          <a:stretch/>
        </p:blipFill>
        <p:spPr>
          <a:xfrm>
            <a:off x="5688779" y="2006395"/>
            <a:ext cx="3455221" cy="7627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D04BFF-420C-4FA0-A531-D1CA630EF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062" y="2303244"/>
            <a:ext cx="315375" cy="3487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A47C38-2AA9-4AA7-A64A-F85ABE8FE9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026" t="3288" b="85945"/>
          <a:stretch/>
        </p:blipFill>
        <p:spPr>
          <a:xfrm>
            <a:off x="6405832" y="4096566"/>
            <a:ext cx="741338" cy="5538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86CF3E-B3C5-4598-BA09-886A84C81FC2}"/>
              </a:ext>
            </a:extLst>
          </p:cNvPr>
          <p:cNvPicPr/>
          <p:nvPr/>
        </p:nvPicPr>
        <p:blipFill>
          <a:blip r:embed="rId10"/>
          <a:srcRect/>
          <a:stretch/>
        </p:blipFill>
        <p:spPr>
          <a:xfrm>
            <a:off x="6364794" y="2700290"/>
            <a:ext cx="2645698" cy="9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2B6D350-767E-4EF8-96CC-71F723CB44AA}"/>
              </a:ext>
            </a:extLst>
          </p:cNvPr>
          <p:cNvSpPr/>
          <p:nvPr/>
        </p:nvSpPr>
        <p:spPr>
          <a:xfrm>
            <a:off x="313200" y="1165056"/>
            <a:ext cx="4258800" cy="13471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uk-UA" dirty="0">
                <a:latin typeface="Raleway" pitchFamily="2" charset="-52"/>
              </a:rPr>
              <a:t>Робота пройшла апробацію на </a:t>
            </a:r>
            <a:r>
              <a:rPr lang="ru-RU" b="1" dirty="0">
                <a:latin typeface="Raleway" pitchFamily="2" charset="-52"/>
              </a:rPr>
              <a:t>VII </a:t>
            </a:r>
            <a:r>
              <a:rPr lang="ru-RU" b="1" dirty="0" err="1">
                <a:latin typeface="Raleway" pitchFamily="2" charset="-52"/>
              </a:rPr>
              <a:t>Всеукраїнській</a:t>
            </a:r>
            <a:r>
              <a:rPr lang="ru-RU" b="1" dirty="0">
                <a:latin typeface="Raleway" pitchFamily="2" charset="-52"/>
              </a:rPr>
              <a:t> </a:t>
            </a:r>
            <a:r>
              <a:rPr lang="ru-RU" b="1" dirty="0" err="1">
                <a:latin typeface="Raleway" pitchFamily="2" charset="-52"/>
              </a:rPr>
              <a:t>студентській</a:t>
            </a:r>
            <a:r>
              <a:rPr lang="ru-RU" b="1" dirty="0">
                <a:latin typeface="Raleway" pitchFamily="2" charset="-52"/>
              </a:rPr>
              <a:t> </a:t>
            </a:r>
            <a:r>
              <a:rPr lang="ru-RU" b="1" dirty="0" err="1">
                <a:latin typeface="Raleway" pitchFamily="2" charset="-52"/>
              </a:rPr>
              <a:t>науковій</a:t>
            </a:r>
            <a:r>
              <a:rPr lang="ru-RU" b="1" dirty="0">
                <a:latin typeface="Raleway" pitchFamily="2" charset="-52"/>
              </a:rPr>
              <a:t> </a:t>
            </a:r>
            <a:r>
              <a:rPr lang="ru-RU" b="1" dirty="0" err="1">
                <a:latin typeface="Raleway" pitchFamily="2" charset="-52"/>
              </a:rPr>
              <a:t>конференції</a:t>
            </a:r>
            <a:r>
              <a:rPr lang="ru-RU" b="1" dirty="0">
                <a:latin typeface="Raleway" pitchFamily="2" charset="-52"/>
              </a:rPr>
              <a:t> «ФОРМУВАННЯ СУЧАСНОЇ НАУКИ: МЕТОДИКА ТА ПРАКТИКА».</a:t>
            </a:r>
            <a:endParaRPr lang="de-DE" b="1" dirty="0">
              <a:effectLst/>
              <a:latin typeface="Raleway" pitchFamily="2" charset="-52"/>
            </a:endParaRPr>
          </a:p>
        </p:txBody>
      </p:sp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23288562-D4C1-4310-926F-30F54BAACED7}"/>
              </a:ext>
            </a:extLst>
          </p:cNvPr>
          <p:cNvSpPr txBox="1">
            <a:spLocks/>
          </p:cNvSpPr>
          <p:nvPr/>
        </p:nvSpPr>
        <p:spPr>
          <a:xfrm>
            <a:off x="311700" y="2022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 err="1">
                <a:latin typeface="Montserrat" panose="00000500000000000000" pitchFamily="2" charset="-52"/>
              </a:rPr>
              <a:t>Публікація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результатів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endParaRPr lang="uk-UA" sz="3200" b="1" dirty="0">
              <a:latin typeface="Montserrat" panose="00000500000000000000" pitchFamily="2" charset="-52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E03B0B-AB21-4A8D-829C-A4313DAAD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39" y="310687"/>
            <a:ext cx="3082336" cy="4359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82445C6-2F30-4A52-81C0-9585BAEA7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796" y="2691593"/>
            <a:ext cx="3014408" cy="2141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DEB742-FB9A-42F2-B8EC-D46BEF59C909}"/>
              </a:ext>
            </a:extLst>
          </p:cNvPr>
          <p:cNvSpPr/>
          <p:nvPr/>
        </p:nvSpPr>
        <p:spPr>
          <a:xfrm>
            <a:off x="6949440" y="0"/>
            <a:ext cx="2194560" cy="505326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3528" r="-1135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44780" y="202250"/>
            <a:ext cx="868752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b="1" dirty="0">
                <a:latin typeface="Montserrat" panose="00000500000000000000" pitchFamily="2" charset="-52"/>
              </a:rPr>
              <a:t>Актуальність роботи та мета</a:t>
            </a:r>
            <a:endParaRPr sz="3200" b="1" dirty="0">
              <a:latin typeface="Montserrat" panose="00000500000000000000" pitchFamily="2" charset="-52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950160"/>
            <a:ext cx="6485340" cy="3492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>
              <a:spcAft>
                <a:spcPts val="1200"/>
              </a:spcAft>
              <a:buNone/>
            </a:pPr>
            <a:r>
              <a:rPr lang="ru-RU" sz="1600" dirty="0" err="1">
                <a:latin typeface="Raleway" pitchFamily="2" charset="-52"/>
              </a:rPr>
              <a:t>Обсяг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особистих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файлів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сучасних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користувачів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постійно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зростає</a:t>
            </a:r>
            <a:r>
              <a:rPr lang="ru-RU" sz="1600" dirty="0">
                <a:latin typeface="Raleway" pitchFamily="2" charset="-52"/>
              </a:rPr>
              <a:t>. З </a:t>
            </a:r>
            <a:r>
              <a:rPr lang="ru-RU" sz="1600" dirty="0" err="1">
                <a:latin typeface="Raleway" pitchFamily="2" charset="-52"/>
              </a:rPr>
              <a:t>цієї</a:t>
            </a:r>
            <a:r>
              <a:rPr lang="ru-RU" sz="1600" dirty="0">
                <a:latin typeface="Raleway" pitchFamily="2" charset="-52"/>
              </a:rPr>
              <a:t> причини </a:t>
            </a:r>
            <a:r>
              <a:rPr lang="ru-RU" sz="1600" dirty="0" err="1">
                <a:latin typeface="Raleway" pitchFamily="2" charset="-52"/>
              </a:rPr>
              <a:t>стрімко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зростає</a:t>
            </a:r>
            <a:r>
              <a:rPr lang="ru-RU" sz="1600" dirty="0">
                <a:latin typeface="Raleway" pitchFamily="2" charset="-52"/>
              </a:rPr>
              <a:t> попит на </a:t>
            </a:r>
            <a:r>
              <a:rPr lang="ru-RU" sz="1600" dirty="0" err="1">
                <a:latin typeface="Raleway" pitchFamily="2" charset="-52"/>
              </a:rPr>
              <a:t>системи</a:t>
            </a:r>
            <a:r>
              <a:rPr lang="ru-RU" sz="1600" dirty="0">
                <a:latin typeface="Raleway" pitchFamily="2" charset="-52"/>
              </a:rPr>
              <a:t>, </a:t>
            </a:r>
            <a:r>
              <a:rPr lang="ru-RU" sz="1600" dirty="0" err="1">
                <a:latin typeface="Raleway" pitchFamily="2" charset="-52"/>
              </a:rPr>
              <a:t>які</a:t>
            </a:r>
            <a:r>
              <a:rPr lang="ru-RU" sz="1600" dirty="0">
                <a:latin typeface="Raleway" pitchFamily="2" charset="-52"/>
              </a:rPr>
              <a:t> б </a:t>
            </a:r>
            <a:r>
              <a:rPr lang="ru-RU" sz="1600" dirty="0" err="1">
                <a:latin typeface="Raleway" pitchFamily="2" charset="-52"/>
              </a:rPr>
              <a:t>забезпечили</a:t>
            </a:r>
            <a:r>
              <a:rPr lang="ru-RU" sz="1600" dirty="0">
                <a:latin typeface="Raleway" pitchFamily="2" charset="-52"/>
              </a:rPr>
              <a:t>:</a:t>
            </a:r>
            <a:endParaRPr lang="en-US" sz="1600" dirty="0">
              <a:latin typeface="Raleway" pitchFamily="2" charset="-52"/>
            </a:endParaRPr>
          </a:p>
          <a:p>
            <a:pPr algn="just"/>
            <a:r>
              <a:rPr lang="ru-RU" sz="1600" b="1" dirty="0" err="1">
                <a:latin typeface="Raleway" pitchFamily="2" charset="-52"/>
              </a:rPr>
              <a:t>Централізоване</a:t>
            </a:r>
            <a:r>
              <a:rPr lang="ru-RU" sz="1600" b="1" dirty="0">
                <a:latin typeface="Raleway" pitchFamily="2" charset="-52"/>
              </a:rPr>
              <a:t> </a:t>
            </a:r>
            <a:r>
              <a:rPr lang="ru-RU" sz="1600" b="1" dirty="0" err="1">
                <a:latin typeface="Raleway" pitchFamily="2" charset="-52"/>
              </a:rPr>
              <a:t>сховище</a:t>
            </a:r>
            <a:r>
              <a:rPr lang="ru-RU" sz="1600" b="1" dirty="0">
                <a:latin typeface="Raleway" pitchFamily="2" charset="-52"/>
              </a:rPr>
              <a:t> </a:t>
            </a:r>
            <a:r>
              <a:rPr lang="ru-RU" sz="1600" dirty="0">
                <a:latin typeface="Raleway" pitchFamily="2" charset="-52"/>
              </a:rPr>
              <a:t>для </a:t>
            </a:r>
            <a:r>
              <a:rPr lang="ru-RU" sz="1600" dirty="0" err="1">
                <a:latin typeface="Raleway" pitchFamily="2" charset="-52"/>
              </a:rPr>
              <a:t>всіх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важливих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документів</a:t>
            </a:r>
            <a:r>
              <a:rPr lang="ru-RU" sz="1600" dirty="0">
                <a:latin typeface="Raleway" pitchFamily="2" charset="-52"/>
              </a:rPr>
              <a:t>, </a:t>
            </a:r>
            <a:r>
              <a:rPr lang="ru-RU" sz="1600" dirty="0" err="1">
                <a:latin typeface="Raleway" pitchFamily="2" charset="-52"/>
              </a:rPr>
              <a:t>фотографій</a:t>
            </a:r>
            <a:r>
              <a:rPr lang="ru-RU" sz="1600" dirty="0">
                <a:latin typeface="Raleway" pitchFamily="2" charset="-52"/>
              </a:rPr>
              <a:t> та </a:t>
            </a:r>
            <a:r>
              <a:rPr lang="ru-RU" sz="1600" dirty="0" err="1">
                <a:latin typeface="Raleway" pitchFamily="2" charset="-52"/>
              </a:rPr>
              <a:t>медіа</a:t>
            </a:r>
            <a:r>
              <a:rPr lang="ru-RU" sz="1600" dirty="0">
                <a:latin typeface="Raleway" pitchFamily="2" charset="-52"/>
              </a:rPr>
              <a:t>.</a:t>
            </a:r>
          </a:p>
          <a:p>
            <a:pPr algn="just"/>
            <a:r>
              <a:rPr lang="ru-RU" sz="1600" dirty="0" err="1">
                <a:latin typeface="Raleway" pitchFamily="2" charset="-52"/>
              </a:rPr>
              <a:t>Підтримку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роботи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із</a:t>
            </a:r>
            <a:r>
              <a:rPr lang="ru-RU" sz="1600" dirty="0">
                <a:latin typeface="Raleway" pitchFamily="2" charset="-52"/>
              </a:rPr>
              <a:t> файлами на </a:t>
            </a:r>
            <a:r>
              <a:rPr lang="ru-RU" sz="1600" dirty="0" err="1">
                <a:latin typeface="Raleway" pitchFamily="2" charset="-52"/>
              </a:rPr>
              <a:t>різних</a:t>
            </a:r>
            <a:r>
              <a:rPr lang="ru-RU" sz="1600" dirty="0">
                <a:latin typeface="Raleway" pitchFamily="2" charset="-52"/>
              </a:rPr>
              <a:t> платформах, </a:t>
            </a:r>
            <a:r>
              <a:rPr lang="ru-RU" sz="1600" dirty="0" err="1">
                <a:latin typeface="Raleway" pitchFamily="2" charset="-52"/>
              </a:rPr>
              <a:t>забезпечуючи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b="1" dirty="0" err="1">
                <a:latin typeface="Raleway" pitchFamily="2" charset="-52"/>
              </a:rPr>
              <a:t>мобільність</a:t>
            </a:r>
            <a:r>
              <a:rPr lang="ru-RU" sz="1600" dirty="0">
                <a:latin typeface="Raleway" pitchFamily="2" charset="-52"/>
              </a:rPr>
              <a:t> та </a:t>
            </a:r>
            <a:r>
              <a:rPr lang="ru-RU" sz="1600" b="1" dirty="0" err="1">
                <a:latin typeface="Raleway" pitchFamily="2" charset="-52"/>
              </a:rPr>
              <a:t>швидкість</a:t>
            </a:r>
            <a:r>
              <a:rPr lang="ru-RU" sz="1600" dirty="0">
                <a:latin typeface="Raleway" pitchFamily="2" charset="-52"/>
              </a:rPr>
              <a:t>.</a:t>
            </a:r>
          </a:p>
          <a:p>
            <a:pPr algn="just"/>
            <a:r>
              <a:rPr lang="ru-RU" sz="1600" b="1" dirty="0" err="1">
                <a:latin typeface="Raleway" pitchFamily="2" charset="-52"/>
              </a:rPr>
              <a:t>Гнучкість</a:t>
            </a:r>
            <a:r>
              <a:rPr lang="ru-RU" sz="1600" dirty="0">
                <a:latin typeface="Raleway" pitchFamily="2" charset="-52"/>
              </a:rPr>
              <a:t> у </a:t>
            </a:r>
            <a:r>
              <a:rPr lang="ru-RU" sz="1600" dirty="0" err="1">
                <a:latin typeface="Raleway" pitchFamily="2" charset="-52"/>
              </a:rPr>
              <a:t>організації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власного</a:t>
            </a:r>
            <a:r>
              <a:rPr lang="ru-RU" sz="1600" dirty="0">
                <a:latin typeface="Raleway" pitchFamily="2" charset="-52"/>
              </a:rPr>
              <a:t> дискового простору.</a:t>
            </a:r>
          </a:p>
          <a:p>
            <a:pPr algn="just"/>
            <a:r>
              <a:rPr lang="ru-RU" sz="1600" b="1" dirty="0" err="1">
                <a:latin typeface="Raleway" pitchFamily="2" charset="-52"/>
              </a:rPr>
              <a:t>Широкі</a:t>
            </a:r>
            <a:r>
              <a:rPr lang="ru-RU" sz="1600" b="1" dirty="0">
                <a:latin typeface="Raleway" pitchFamily="2" charset="-52"/>
              </a:rPr>
              <a:t> </a:t>
            </a:r>
            <a:r>
              <a:rPr lang="ru-RU" sz="1600" b="1" dirty="0" err="1">
                <a:latin typeface="Raleway" pitchFamily="2" charset="-52"/>
              </a:rPr>
              <a:t>можливості</a:t>
            </a:r>
            <a:r>
              <a:rPr lang="ru-RU" sz="1600" b="1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вивантаження</a:t>
            </a:r>
            <a:r>
              <a:rPr lang="ru-RU" sz="1600" dirty="0">
                <a:latin typeface="Raleway" pitchFamily="2" charset="-52"/>
              </a:rPr>
              <a:t>, </a:t>
            </a:r>
            <a:r>
              <a:rPr lang="ru-RU" sz="1600" dirty="0" err="1">
                <a:latin typeface="Raleway" pitchFamily="2" charset="-52"/>
              </a:rPr>
              <a:t>завантаження</a:t>
            </a:r>
            <a:r>
              <a:rPr lang="ru-RU" sz="1600" dirty="0">
                <a:latin typeface="Raleway" pitchFamily="2" charset="-52"/>
              </a:rPr>
              <a:t> та </a:t>
            </a:r>
            <a:r>
              <a:rPr lang="ru-RU" sz="1600" dirty="0" err="1">
                <a:latin typeface="Raleway" pitchFamily="2" charset="-52"/>
              </a:rPr>
              <a:t>обміну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персональними</a:t>
            </a:r>
            <a:r>
              <a:rPr lang="ru-RU" sz="1600" dirty="0">
                <a:latin typeface="Raleway" pitchFamily="2" charset="-52"/>
              </a:rPr>
              <a:t> файлами.</a:t>
            </a: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2</a:t>
            </a:fld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7" name="Google Shape;72;p14">
            <a:extLst>
              <a:ext uri="{FF2B5EF4-FFF2-40B4-BE49-F238E27FC236}">
                <a16:creationId xmlns:a16="http://schemas.microsoft.com/office/drawing/2014/main" id="{80176816-0DF0-4D12-8158-845184AEBD74}"/>
              </a:ext>
            </a:extLst>
          </p:cNvPr>
          <p:cNvSpPr txBox="1">
            <a:spLocks/>
          </p:cNvSpPr>
          <p:nvPr/>
        </p:nvSpPr>
        <p:spPr>
          <a:xfrm>
            <a:off x="1256905" y="4057040"/>
            <a:ext cx="5600700" cy="40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just">
              <a:spcAft>
                <a:spcPts val="1200"/>
              </a:spcAft>
              <a:buFont typeface="Open Sans"/>
              <a:buNone/>
            </a:pPr>
            <a:r>
              <a:rPr lang="ru-RU" sz="1400" b="1" u="sng" dirty="0">
                <a:latin typeface="Raleway" pitchFamily="2" charset="-52"/>
              </a:rPr>
              <a:t>Мета </a:t>
            </a:r>
            <a:r>
              <a:rPr lang="ru-RU" sz="1400" b="1" u="sng" dirty="0" err="1">
                <a:latin typeface="Raleway" pitchFamily="2" charset="-52"/>
              </a:rPr>
              <a:t>роботи</a:t>
            </a:r>
            <a:r>
              <a:rPr lang="ru-RU" sz="1400" u="sng" dirty="0">
                <a:latin typeface="Raleway" pitchFamily="2" charset="-52"/>
              </a:rPr>
              <a:t>: </a:t>
            </a:r>
            <a:r>
              <a:rPr lang="ru-RU" sz="1400" u="sng" dirty="0" err="1">
                <a:latin typeface="Raleway" pitchFamily="2" charset="-52"/>
              </a:rPr>
              <a:t>створити</a:t>
            </a:r>
            <a:r>
              <a:rPr lang="ru-RU" sz="1400" u="sng" dirty="0">
                <a:latin typeface="Raleway" pitchFamily="2" charset="-52"/>
              </a:rPr>
              <a:t> на </a:t>
            </a:r>
            <a:r>
              <a:rPr lang="ru-RU" sz="1400" u="sng" dirty="0" err="1">
                <a:latin typeface="Raleway" pitchFamily="2" charset="-52"/>
              </a:rPr>
              <a:t>надати</a:t>
            </a:r>
            <a:r>
              <a:rPr lang="ru-RU" sz="1400" u="sng" dirty="0">
                <a:latin typeface="Raleway" pitchFamily="2" charset="-52"/>
              </a:rPr>
              <a:t> </a:t>
            </a:r>
            <a:r>
              <a:rPr lang="ru-RU" sz="1400" u="sng" dirty="0" err="1">
                <a:latin typeface="Raleway" pitchFamily="2" charset="-52"/>
              </a:rPr>
              <a:t>користувачам</a:t>
            </a:r>
            <a:r>
              <a:rPr lang="ru-RU" sz="1400" u="sng" dirty="0">
                <a:latin typeface="Raleway" pitchFamily="2" charset="-52"/>
              </a:rPr>
              <a:t> </a:t>
            </a:r>
            <a:r>
              <a:rPr lang="ru-RU" sz="1400" u="sng" dirty="0" err="1">
                <a:latin typeface="Raleway" pitchFamily="2" charset="-52"/>
              </a:rPr>
              <a:t>зручну</a:t>
            </a:r>
            <a:r>
              <a:rPr lang="ru-RU" sz="1400" u="sng" dirty="0">
                <a:latin typeface="Raleway" pitchFamily="2" charset="-52"/>
              </a:rPr>
              <a:t> та </a:t>
            </a:r>
            <a:r>
              <a:rPr lang="ru-RU" sz="1400" u="sng" dirty="0" err="1">
                <a:latin typeface="Raleway" pitchFamily="2" charset="-52"/>
              </a:rPr>
              <a:t>функціональну</a:t>
            </a:r>
            <a:r>
              <a:rPr lang="ru-RU" sz="1400" u="sng" dirty="0">
                <a:latin typeface="Raleway" pitchFamily="2" charset="-52"/>
              </a:rPr>
              <a:t> систему для </a:t>
            </a:r>
            <a:r>
              <a:rPr lang="ru-RU" sz="1400" u="sng" dirty="0" err="1">
                <a:latin typeface="Raleway" pitchFamily="2" charset="-52"/>
              </a:rPr>
              <a:t>хмарного</a:t>
            </a:r>
            <a:r>
              <a:rPr lang="ru-RU" sz="1400" u="sng" dirty="0">
                <a:latin typeface="Raleway" pitchFamily="2" charset="-52"/>
              </a:rPr>
              <a:t> </a:t>
            </a:r>
            <a:r>
              <a:rPr lang="ru-RU" sz="1400" u="sng" dirty="0" err="1">
                <a:latin typeface="Raleway" pitchFamily="2" charset="-52"/>
              </a:rPr>
              <a:t>зберігання</a:t>
            </a:r>
            <a:r>
              <a:rPr lang="ru-RU" sz="1400" u="sng" dirty="0">
                <a:latin typeface="Raleway" pitchFamily="2" charset="-52"/>
              </a:rPr>
              <a:t> </a:t>
            </a:r>
            <a:r>
              <a:rPr lang="ru-RU" sz="1400" u="sng" dirty="0" err="1">
                <a:latin typeface="Raleway" pitchFamily="2" charset="-52"/>
              </a:rPr>
              <a:t>особистих</a:t>
            </a:r>
            <a:r>
              <a:rPr lang="ru-RU" sz="1400" u="sng" dirty="0">
                <a:latin typeface="Raleway" pitchFamily="2" charset="-52"/>
              </a:rPr>
              <a:t> </a:t>
            </a:r>
            <a:r>
              <a:rPr lang="ru-RU" sz="1400" u="sng" dirty="0" err="1">
                <a:latin typeface="Raleway" pitchFamily="2" charset="-52"/>
              </a:rPr>
              <a:t>файлів</a:t>
            </a:r>
            <a:r>
              <a:rPr lang="ru-RU" sz="1400" u="sng" dirty="0">
                <a:latin typeface="Raleway" pitchFamily="2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4321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1;p14">
            <a:extLst>
              <a:ext uri="{FF2B5EF4-FFF2-40B4-BE49-F238E27FC236}">
                <a16:creationId xmlns:a16="http://schemas.microsoft.com/office/drawing/2014/main" id="{A6FE4440-CE87-41E4-9C96-AE2DB11BAD9C}"/>
              </a:ext>
            </a:extLst>
          </p:cNvPr>
          <p:cNvSpPr txBox="1">
            <a:spLocks/>
          </p:cNvSpPr>
          <p:nvPr/>
        </p:nvSpPr>
        <p:spPr>
          <a:xfrm>
            <a:off x="311700" y="2022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 err="1">
                <a:latin typeface="Montserrat" panose="00000500000000000000" pitchFamily="2" charset="-52"/>
              </a:rPr>
              <a:t>Підсумки</a:t>
            </a:r>
            <a:endParaRPr lang="uk-UA" sz="3200" b="1" dirty="0">
              <a:latin typeface="Montserrat" panose="00000500000000000000" pitchFamily="2" charset="-52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20</a:t>
            </a:fld>
            <a:endParaRPr lang="uk-UA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5E38E7-A2D3-491E-A44D-8964C4A195A5}"/>
              </a:ext>
            </a:extLst>
          </p:cNvPr>
          <p:cNvSpPr/>
          <p:nvPr/>
        </p:nvSpPr>
        <p:spPr>
          <a:xfrm>
            <a:off x="311388" y="1338051"/>
            <a:ext cx="85205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1600" dirty="0">
                <a:latin typeface="Montserrat" panose="00000500000000000000" pitchFamily="2" charset="-52"/>
              </a:rPr>
              <a:t>У межах цієї роботи був успішно розроблений та протестований мобільний застосунок у складі програмної системи для хмарного зберігання персональних файлів. </a:t>
            </a:r>
          </a:p>
          <a:p>
            <a:pPr algn="just"/>
            <a:r>
              <a:rPr lang="uk-UA" sz="1600" dirty="0">
                <a:latin typeface="Montserrat" panose="00000500000000000000" pitchFamily="2" charset="-52"/>
              </a:rPr>
              <a:t>Було проведено детальний аналіз існуючих аналогів на ринку, наведені детальні функціональні та нефункціональні вимоги до системи та розроблена комплексна архітектура створюваного застосунку.</a:t>
            </a:r>
          </a:p>
          <a:p>
            <a:pPr algn="just"/>
            <a:endParaRPr lang="uk-UA" sz="1600" dirty="0">
              <a:latin typeface="Montserrat" panose="00000500000000000000" pitchFamily="2" charset="-52"/>
            </a:endParaRPr>
          </a:p>
          <a:p>
            <a:pPr algn="just"/>
            <a:r>
              <a:rPr lang="uk-UA" sz="1600" b="1" dirty="0">
                <a:latin typeface="Montserrat" panose="00000500000000000000" pitchFamily="2" charset="-52"/>
              </a:rPr>
              <a:t>За результатами роботи створене програмне забезпечення відповідає попереднім вимогам, а також є готовим до розгортання та використання кінцевими користувачами.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760199"/>
            <a:ext cx="8466540" cy="3781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14300" indent="0" algn="just">
              <a:buNone/>
            </a:pPr>
            <a:r>
              <a:rPr lang="uk-UA" dirty="0">
                <a:latin typeface="Raleway" pitchFamily="2" charset="-52"/>
              </a:rPr>
              <a:t>Розробка мобільного застосунку, який стане невід'ємною частиною комплексної системи для хмарного зберігання файлів. Мобільний клієнт має надати користувачу гнучкий та постійний доступ до його особистого сховища, забезпечуючи можливість працювати з файлами в будь-який час та з будь-якого місця, ефективно їх організовувати та обмінюватися ними з іншими користувачами, а також мати легкий до сприйняття, зручний інтерфейс.</a:t>
            </a: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sp>
        <p:nvSpPr>
          <p:cNvPr id="7" name="Google Shape;71;p14">
            <a:extLst>
              <a:ext uri="{FF2B5EF4-FFF2-40B4-BE49-F238E27FC236}">
                <a16:creationId xmlns:a16="http://schemas.microsoft.com/office/drawing/2014/main" id="{03F8B3AE-BC4E-40C0-822B-C1988D3336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760" y="30864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>
                <a:latin typeface="Montserrat" panose="00000500000000000000" pitchFamily="2" charset="-52"/>
              </a:rPr>
              <a:t>Постановка задачі</a:t>
            </a:r>
            <a:endParaRPr sz="3200" b="1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F1AE4CDF-47FB-447E-B919-BA9272F7F5DD}"/>
              </a:ext>
            </a:extLst>
          </p:cNvPr>
          <p:cNvSpPr txBox="1">
            <a:spLocks/>
          </p:cNvSpPr>
          <p:nvPr/>
        </p:nvSpPr>
        <p:spPr>
          <a:xfrm>
            <a:off x="311700" y="-15911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 err="1">
                <a:latin typeface="Montserrat" panose="00000500000000000000" pitchFamily="2" charset="-52"/>
              </a:rPr>
              <a:t>Аналіз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існуючих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рішень</a:t>
            </a:r>
            <a:endParaRPr lang="uk-UA" sz="3200" b="1" dirty="0">
              <a:latin typeface="Montserrat" panose="000005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1026" name="Picture 2" descr="What is Google Drive?">
            <a:extLst>
              <a:ext uri="{FF2B5EF4-FFF2-40B4-BE49-F238E27FC236}">
                <a16:creationId xmlns:a16="http://schemas.microsoft.com/office/drawing/2014/main" id="{C60031D8-35D8-4D1C-8E14-31CB8884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12" y="766378"/>
            <a:ext cx="466965" cy="4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- Dropbox Brand Guidelines">
            <a:extLst>
              <a:ext uri="{FF2B5EF4-FFF2-40B4-BE49-F238E27FC236}">
                <a16:creationId xmlns:a16="http://schemas.microsoft.com/office/drawing/2014/main" id="{A0C6E598-059F-4BC6-ACBC-F63A793D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91" y="766378"/>
            <a:ext cx="447958" cy="4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848CCD-4080-4BD7-AB1D-EF1F0D1EE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0295" y="765871"/>
            <a:ext cx="734693" cy="417600"/>
          </a:xfrm>
          <a:prstGeom prst="rect">
            <a:avLst/>
          </a:prstGeom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3E31B851-3D08-4A28-A242-BA7E4211B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918832"/>
              </p:ext>
            </p:extLst>
          </p:nvPr>
        </p:nvGraphicFramePr>
        <p:xfrm>
          <a:off x="477371" y="1280986"/>
          <a:ext cx="8178949" cy="36798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7094">
                  <a:extLst>
                    <a:ext uri="{9D8B030D-6E8A-4147-A177-3AD203B41FA5}">
                      <a16:colId xmlns:a16="http://schemas.microsoft.com/office/drawing/2014/main" val="799694239"/>
                    </a:ext>
                  </a:extLst>
                </a:gridCol>
                <a:gridCol w="2373406">
                  <a:extLst>
                    <a:ext uri="{9D8B030D-6E8A-4147-A177-3AD203B41FA5}">
                      <a16:colId xmlns:a16="http://schemas.microsoft.com/office/drawing/2014/main" val="786295957"/>
                    </a:ext>
                  </a:extLst>
                </a:gridCol>
                <a:gridCol w="1935480">
                  <a:extLst>
                    <a:ext uri="{9D8B030D-6E8A-4147-A177-3AD203B41FA5}">
                      <a16:colId xmlns:a16="http://schemas.microsoft.com/office/drawing/2014/main" val="4271880064"/>
                    </a:ext>
                  </a:extLst>
                </a:gridCol>
                <a:gridCol w="2242969">
                  <a:extLst>
                    <a:ext uri="{9D8B030D-6E8A-4147-A177-3AD203B41FA5}">
                      <a16:colId xmlns:a16="http://schemas.microsoft.com/office/drawing/2014/main" val="2284468666"/>
                    </a:ext>
                  </a:extLst>
                </a:gridCol>
              </a:tblGrid>
              <a:tr h="103293">
                <a:tc>
                  <a:txBody>
                    <a:bodyPr/>
                    <a:lstStyle/>
                    <a:p>
                      <a:pPr algn="just" fontAlgn="ctr"/>
                      <a:r>
                        <a:rPr lang="ru-UA" sz="1000" u="none" strike="noStrike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Montserrat" panose="00000500000000000000" pitchFamily="2" charset="-52"/>
                        </a:rPr>
                        <a:t>Google Drive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Montserrat" panose="00000500000000000000" pitchFamily="2" charset="-52"/>
                        </a:rPr>
                        <a:t>Dropbox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MediaFire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extLst>
                  <a:ext uri="{0D108BD9-81ED-4DB2-BD59-A6C34878D82A}">
                    <a16:rowId xmlns:a16="http://schemas.microsoft.com/office/drawing/2014/main" val="575897863"/>
                  </a:ext>
                </a:extLst>
              </a:tr>
              <a:tr h="293699">
                <a:tc>
                  <a:txBody>
                    <a:bodyPr/>
                    <a:lstStyle/>
                    <a:p>
                      <a:pPr algn="l" fontAlgn="ctr"/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Інтерфейс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користувача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± (деякі екрани складні до сприйняття та малопродуктивні)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± (застарілий та неергономічний)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994285"/>
                  </a:ext>
                </a:extLst>
              </a:tr>
              <a:tr h="306493">
                <a:tc>
                  <a:txBody>
                    <a:bodyPr/>
                    <a:lstStyle/>
                    <a:p>
                      <a:pPr algn="l" fontAlgn="ctr"/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Можливості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попереднього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перегляду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+ (</a:t>
                      </a:r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деякі професійні формати потребують підписки)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- (</a:t>
                      </a:r>
                      <a:r>
                        <a:rPr lang="ru-RU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потребує</a:t>
                      </a:r>
                      <a:r>
                        <a:rPr lang="ru-R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RU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сторонніх</a:t>
                      </a:r>
                      <a:r>
                        <a:rPr lang="ru-R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RU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застосунків</a:t>
                      </a:r>
                      <a:r>
                        <a:rPr lang="ru-R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 для </a:t>
                      </a:r>
                      <a:r>
                        <a:rPr lang="ru-RU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багатьох</a:t>
                      </a:r>
                      <a:r>
                        <a:rPr lang="ru-R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RU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форматів</a:t>
                      </a:r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)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550223"/>
                  </a:ext>
                </a:extLst>
              </a:tr>
              <a:tr h="306493">
                <a:tc>
                  <a:txBody>
                    <a:bodyPr/>
                    <a:lstStyle/>
                    <a:p>
                      <a:pPr algn="l" fontAlgn="ctr"/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Інтеграція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з </a:t>
                      </a:r>
                      <a:r>
                        <a:rPr lang="uk-UA" sz="1000" u="none" strike="noStrike" dirty="0">
                          <a:effectLst/>
                          <a:latin typeface="Montserrat" panose="00000500000000000000" pitchFamily="2" charset="-52"/>
                        </a:rPr>
                        <a:t>іншими сервісами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+ (створюється залежність від інших </a:t>
                      </a:r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Google  </a:t>
                      </a:r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сервісів)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± (обмежені, здебільшого лише для поширення)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86277"/>
                  </a:ext>
                </a:extLst>
              </a:tr>
              <a:tr h="255693">
                <a:tc>
                  <a:txBody>
                    <a:bodyPr/>
                    <a:lstStyle/>
                    <a:p>
                      <a:pPr algn="l" fontAlgn="ctr"/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Варіанти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uk-UA" sz="1000" u="none" strike="noStrike" dirty="0">
                          <a:effectLst/>
                          <a:latin typeface="Montserrat" panose="00000500000000000000" pitchFamily="2" charset="-52"/>
                        </a:rPr>
                        <a:t>ви</a:t>
                      </a:r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вантаження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файлів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+ (окрім інтеграції з сервісами </a:t>
                      </a:r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Google </a:t>
                      </a:r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лише базові, обмежений розмір на раз)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± (лише прямо з файлової системи)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738567"/>
                  </a:ext>
                </a:extLst>
              </a:tr>
              <a:tr h="357294">
                <a:tc>
                  <a:txBody>
                    <a:bodyPr/>
                    <a:lstStyle/>
                    <a:p>
                      <a:pPr algn="l" fontAlgn="ctr"/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Безкоштовний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простір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зберігання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±</a:t>
                      </a:r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 (</a:t>
                      </a:r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дуже обмежений, велика вартість додаткового)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572921"/>
                  </a:ext>
                </a:extLst>
              </a:tr>
              <a:tr h="255693">
                <a:tc>
                  <a:txBody>
                    <a:bodyPr/>
                    <a:lstStyle/>
                    <a:p>
                      <a:pPr algn="l" fontAlgn="ctr"/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Опції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UA" sz="1000" u="none" strike="noStrike" dirty="0" err="1">
                          <a:effectLst/>
                          <a:latin typeface="Montserrat" panose="00000500000000000000" pitchFamily="2" charset="-52"/>
                        </a:rPr>
                        <a:t>спільного</a:t>
                      </a:r>
                      <a:r>
                        <a:rPr lang="ru-UA" sz="1000" u="none" strike="noStrike" dirty="0">
                          <a:effectLst/>
                          <a:latin typeface="Montserrat" panose="00000500000000000000" pitchFamily="2" charset="-52"/>
                        </a:rPr>
                        <a:t> доступу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478050"/>
                  </a:ext>
                </a:extLst>
              </a:tr>
              <a:tr h="255693">
                <a:tc>
                  <a:txBody>
                    <a:bodyPr/>
                    <a:lstStyle/>
                    <a:p>
                      <a:pPr algn="l" fontAlgn="ctr"/>
                      <a:r>
                        <a:rPr lang="ru-UA" sz="1000" u="none" strike="noStrike">
                          <a:effectLst/>
                          <a:latin typeface="Montserrat" panose="00000500000000000000" pitchFamily="2" charset="-52"/>
                        </a:rPr>
                        <a:t>Доступ в офлайн-режимі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±</a:t>
                      </a:r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 (повністю відсутній у безкоштовній версії)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011096"/>
                  </a:ext>
                </a:extLst>
              </a:tr>
              <a:tr h="207812">
                <a:tc>
                  <a:txBody>
                    <a:bodyPr/>
                    <a:lstStyle/>
                    <a:p>
                      <a:pPr algn="l" fontAlgn="ctr"/>
                      <a:r>
                        <a:rPr lang="ru-UA" sz="1000" u="none" strike="noStrike">
                          <a:effectLst/>
                          <a:latin typeface="Montserrat" panose="00000500000000000000" pitchFamily="2" charset="-52"/>
                        </a:rPr>
                        <a:t>Підтримка мобільних жестів</a:t>
                      </a:r>
                      <a:endParaRPr lang="ru-UA" sz="10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-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751338"/>
                  </a:ext>
                </a:extLst>
              </a:tr>
              <a:tr h="229894">
                <a:tc>
                  <a:txBody>
                    <a:bodyPr/>
                    <a:lstStyle/>
                    <a:p>
                      <a:pPr algn="l" fontAlgn="ctr"/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Доступ з різних пристроїв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±</a:t>
                      </a:r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 (обмежена у безкоштовній версії)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+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58883"/>
                  </a:ext>
                </a:extLst>
              </a:tr>
              <a:tr h="245014">
                <a:tc>
                  <a:txBody>
                    <a:bodyPr/>
                    <a:lstStyle/>
                    <a:p>
                      <a:pPr algn="l" fontAlgn="ctr"/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Безпека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± (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надійне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шифрування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, але 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сканує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 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файли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 та 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має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 доступ до </a:t>
                      </a:r>
                      <a:r>
                        <a:rPr lang="ru-RU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даних</a:t>
                      </a:r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</a:rPr>
                        <a:t>)</a:t>
                      </a:r>
                      <a:endParaRPr lang="ru-UA" sz="10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±</a:t>
                      </a:r>
                      <a:r>
                        <a:rPr lang="uk-UA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-52"/>
                        </a:rPr>
                        <a:t> (наявна історія витоків)</a:t>
                      </a:r>
                      <a:endParaRPr lang="ru-UA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±</a:t>
                      </a:r>
                      <a:r>
                        <a:rPr lang="pl-PL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 (</a:t>
                      </a:r>
                      <a:r>
                        <a:rPr lang="uk-UA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непрозорість у питаннях безпеки та шифрування)</a:t>
                      </a:r>
                      <a:endParaRPr lang="ru-UA" sz="10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2094" marR="2094" marT="2094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002308"/>
                  </a:ext>
                </a:extLst>
              </a:tr>
            </a:tbl>
          </a:graphicData>
        </a:graphic>
      </p:graphicFrame>
      <p:pic>
        <p:nvPicPr>
          <p:cNvPr id="9" name="Google Shape;73;p14">
            <a:extLst>
              <a:ext uri="{FF2B5EF4-FFF2-40B4-BE49-F238E27FC236}">
                <a16:creationId xmlns:a16="http://schemas.microsoft.com/office/drawing/2014/main" id="{F823CDE6-F5D6-4A62-8A13-A7D336F235B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8016" y="184121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091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5">
            <a:extLst>
              <a:ext uri="{FF2B5EF4-FFF2-40B4-BE49-F238E27FC236}">
                <a16:creationId xmlns:a16="http://schemas.microsoft.com/office/drawing/2014/main" id="{9A15A118-9ED2-4FA4-A0FF-688D7B308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1033550"/>
            <a:ext cx="4328608" cy="3789909"/>
          </a:xfrm>
        </p:spPr>
        <p:txBody>
          <a:bodyPr>
            <a:noAutofit/>
          </a:bodyPr>
          <a:lstStyle/>
          <a:p>
            <a:pPr algn="just"/>
            <a:r>
              <a:rPr lang="uk-UA" sz="1300" dirty="0">
                <a:latin typeface="Raleway" pitchFamily="2" charset="-52"/>
              </a:rPr>
              <a:t>Взаємодія з файловою системою: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гнучке структурування файлів за допомогою тек;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пошук файлів та тек по назві;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фільтрація за типом файлу, даті оновлення та створення;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сортування по назві, даті оновлення, створення та розміру.</a:t>
            </a:r>
          </a:p>
          <a:p>
            <a:pPr algn="just"/>
            <a:r>
              <a:rPr lang="uk-UA" sz="1300" dirty="0">
                <a:latin typeface="Raleway" pitchFamily="2" charset="-52"/>
              </a:rPr>
              <a:t>Попередній перегляд: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Попередній перегляд відео- та </a:t>
            </a:r>
            <a:r>
              <a:rPr lang="uk-UA" sz="1300" dirty="0" err="1">
                <a:latin typeface="Raleway" pitchFamily="2" charset="-52"/>
              </a:rPr>
              <a:t>аудіофайлів</a:t>
            </a:r>
            <a:r>
              <a:rPr lang="uk-UA" sz="1300" dirty="0">
                <a:latin typeface="Raleway" pitchFamily="2" charset="-52"/>
              </a:rPr>
              <a:t>, графічних зображень;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Для решти типів буде запропоновано відкрити їх іншому застосунку.</a:t>
            </a:r>
          </a:p>
          <a:p>
            <a:pPr algn="just"/>
            <a:r>
              <a:rPr lang="uk-UA" sz="1300" dirty="0">
                <a:latin typeface="Raleway" pitchFamily="2" charset="-52"/>
              </a:rPr>
              <a:t>Можливість додавання файлів та тек «із зіркою».</a:t>
            </a:r>
          </a:p>
          <a:p>
            <a:pPr algn="just"/>
            <a:endParaRPr lang="ru-UA" sz="13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016" y="2022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14" name="Google Shape;71;p14">
            <a:extLst>
              <a:ext uri="{FF2B5EF4-FFF2-40B4-BE49-F238E27FC236}">
                <a16:creationId xmlns:a16="http://schemas.microsoft.com/office/drawing/2014/main" id="{7DC37B73-3569-40FC-95C4-8B48D843F7F1}"/>
              </a:ext>
            </a:extLst>
          </p:cNvPr>
          <p:cNvSpPr txBox="1">
            <a:spLocks/>
          </p:cNvSpPr>
          <p:nvPr/>
        </p:nvSpPr>
        <p:spPr>
          <a:xfrm>
            <a:off x="311700" y="2022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uk-UA" sz="3200" b="1" dirty="0">
                <a:latin typeface="Montserrat" panose="00000500000000000000" pitchFamily="2" charset="-52"/>
              </a:rPr>
              <a:t>Функціональні вимоги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1ECA0BCA-407A-466E-926C-B72D56978DD0}"/>
              </a:ext>
            </a:extLst>
          </p:cNvPr>
          <p:cNvSpPr txBox="1">
            <a:spLocks/>
          </p:cNvSpPr>
          <p:nvPr/>
        </p:nvSpPr>
        <p:spPr>
          <a:xfrm>
            <a:off x="4632514" y="1033549"/>
            <a:ext cx="4328608" cy="378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uk-UA" sz="1300" dirty="0">
                <a:latin typeface="Raleway" pitchFamily="2" charset="-52"/>
              </a:rPr>
              <a:t>Керування файлами: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вивантаження нових файлів через файловий менеджер мобільного пристрою та галерею;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фотографування із вивантаженням;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переміщування та перейменування файлів;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видалення файлів;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завантаження файлів з хмари на пристрій.</a:t>
            </a:r>
          </a:p>
          <a:p>
            <a:pPr algn="just"/>
            <a:r>
              <a:rPr lang="uk-UA" sz="1300" dirty="0">
                <a:latin typeface="Raleway" pitchFamily="2" charset="-52"/>
              </a:rPr>
              <a:t>Керування теками: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переміщування та перейменування тек;</a:t>
            </a:r>
          </a:p>
          <a:p>
            <a:pPr lvl="1" algn="just"/>
            <a:r>
              <a:rPr lang="uk-UA" sz="1300" dirty="0">
                <a:latin typeface="Raleway" pitchFamily="2" charset="-52"/>
              </a:rPr>
              <a:t>видалення тек;</a:t>
            </a:r>
          </a:p>
          <a:p>
            <a:pPr algn="just"/>
            <a:r>
              <a:rPr lang="uk-UA" sz="1300" dirty="0">
                <a:latin typeface="Raleway" pitchFamily="2" charset="-52"/>
              </a:rPr>
              <a:t>Зміна доступу до файлів та надання посилань на них іншим користувачам</a:t>
            </a:r>
            <a:endParaRPr lang="ru-UA" sz="1300" dirty="0"/>
          </a:p>
        </p:txBody>
      </p:sp>
    </p:spTree>
    <p:extLst>
      <p:ext uri="{BB962C8B-B14F-4D97-AF65-F5344CB8AC3E}">
        <p14:creationId xmlns:p14="http://schemas.microsoft.com/office/powerpoint/2010/main" val="233988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10" name="Google Shape;87;p16">
            <a:extLst>
              <a:ext uri="{FF2B5EF4-FFF2-40B4-BE49-F238E27FC236}">
                <a16:creationId xmlns:a16="http://schemas.microsoft.com/office/drawing/2014/main" id="{E15497A2-2026-4A66-A41D-BB56077BCD1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016" y="20225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1;p14">
            <a:extLst>
              <a:ext uri="{FF2B5EF4-FFF2-40B4-BE49-F238E27FC236}">
                <a16:creationId xmlns:a16="http://schemas.microsoft.com/office/drawing/2014/main" id="{C95C825E-6DD3-43D5-90CE-F9A6989DE585}"/>
              </a:ext>
            </a:extLst>
          </p:cNvPr>
          <p:cNvSpPr txBox="1">
            <a:spLocks/>
          </p:cNvSpPr>
          <p:nvPr/>
        </p:nvSpPr>
        <p:spPr>
          <a:xfrm>
            <a:off x="311700" y="2022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uk-UA" sz="3200" b="1" dirty="0">
                <a:latin typeface="Montserrat" panose="00000500000000000000" pitchFamily="2" charset="-52"/>
              </a:rPr>
              <a:t>Нефункціональні вимоги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96B5DA60-2EE0-4705-96E5-CA25C402D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5225"/>
            <a:ext cx="4098935" cy="3354000"/>
          </a:xfrm>
        </p:spPr>
        <p:txBody>
          <a:bodyPr>
            <a:normAutofit/>
          </a:bodyPr>
          <a:lstStyle/>
          <a:p>
            <a:pPr algn="just"/>
            <a:r>
              <a:rPr lang="uk-UA" sz="1600" dirty="0" err="1">
                <a:latin typeface="Raleway" pitchFamily="2" charset="-52"/>
              </a:rPr>
              <a:t>Кросплатформність</a:t>
            </a:r>
            <a:r>
              <a:rPr lang="uk-UA" sz="1600" dirty="0">
                <a:latin typeface="Raleway" pitchFamily="2" charset="-52"/>
              </a:rPr>
              <a:t>. Підтримка щонайменше чотирьох останніх версій </a:t>
            </a:r>
            <a:r>
              <a:rPr lang="pl-PL" sz="1600" dirty="0">
                <a:latin typeface="Raleway" pitchFamily="2" charset="-52"/>
              </a:rPr>
              <a:t>Android.</a:t>
            </a:r>
            <a:endParaRPr lang="uk-UA" sz="1600" dirty="0">
              <a:latin typeface="Raleway" pitchFamily="2" charset="-52"/>
            </a:endParaRPr>
          </a:p>
          <a:p>
            <a:pPr algn="just"/>
            <a:r>
              <a:rPr lang="ru-RU" sz="1600" dirty="0" err="1">
                <a:latin typeface="Raleway" pitchFamily="2" charset="-52"/>
              </a:rPr>
              <a:t>Кешування</a:t>
            </a:r>
            <a:r>
              <a:rPr lang="ru-RU" sz="1600" dirty="0">
                <a:latin typeface="Raleway" pitchFamily="2" charset="-52"/>
              </a:rPr>
              <a:t> часто </a:t>
            </a:r>
            <a:r>
              <a:rPr lang="ru-RU" sz="1600" dirty="0" err="1">
                <a:latin typeface="Raleway" pitchFamily="2" charset="-52"/>
              </a:rPr>
              <a:t>запитуваних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даних</a:t>
            </a:r>
            <a:r>
              <a:rPr lang="ru-RU" sz="1600" dirty="0">
                <a:latin typeface="Raleway" pitchFamily="2" charset="-52"/>
              </a:rPr>
              <a:t> в </a:t>
            </a:r>
            <a:r>
              <a:rPr lang="ru-RU" sz="1600" dirty="0" err="1">
                <a:latin typeface="Raleway" pitchFamily="2" charset="-52"/>
              </a:rPr>
              <a:t>пам'яті</a:t>
            </a:r>
            <a:r>
              <a:rPr lang="ru-RU" sz="1600" dirty="0">
                <a:latin typeface="Raleway" pitchFamily="2" charset="-52"/>
              </a:rPr>
              <a:t> </a:t>
            </a:r>
            <a:r>
              <a:rPr lang="ru-RU" sz="1600" dirty="0" err="1">
                <a:latin typeface="Raleway" pitchFamily="2" charset="-52"/>
              </a:rPr>
              <a:t>під</a:t>
            </a:r>
            <a:r>
              <a:rPr lang="ru-RU" sz="1600" dirty="0">
                <a:latin typeface="Raleway" pitchFamily="2" charset="-52"/>
              </a:rPr>
              <a:t> час сеансу </a:t>
            </a:r>
            <a:r>
              <a:rPr lang="ru-RU" sz="1600" dirty="0" err="1">
                <a:latin typeface="Raleway" pitchFamily="2" charset="-52"/>
              </a:rPr>
              <a:t>роботи</a:t>
            </a:r>
            <a:r>
              <a:rPr lang="ru-RU" sz="1600" dirty="0">
                <a:latin typeface="Raleway" pitchFamily="2" charset="-52"/>
              </a:rPr>
              <a:t> з </a:t>
            </a:r>
            <a:r>
              <a:rPr lang="ru-RU" sz="1600" dirty="0" err="1">
                <a:latin typeface="Raleway" pitchFamily="2" charset="-52"/>
              </a:rPr>
              <a:t>застосунком</a:t>
            </a:r>
            <a:r>
              <a:rPr lang="ru-RU" sz="1600" dirty="0">
                <a:latin typeface="Raleway" pitchFamily="2" charset="-52"/>
              </a:rPr>
              <a:t>.</a:t>
            </a:r>
          </a:p>
          <a:p>
            <a:pPr algn="just"/>
            <a:r>
              <a:rPr lang="uk-UA" sz="1600" dirty="0">
                <a:latin typeface="Raleway" pitchFamily="2" charset="-52"/>
              </a:rPr>
              <a:t>Зручний, інтуїтивний інтерфейс. Основні дії повинні бути доступні не більше ніж за три натискання з головного екрана або відповідного розділу</a:t>
            </a:r>
            <a:r>
              <a:rPr lang="pl-PL" sz="1600" dirty="0">
                <a:latin typeface="Raleway" pitchFamily="2" charset="-52"/>
              </a:rPr>
              <a:t>.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99E08561-1D86-447D-B719-805371BF7DC4}"/>
              </a:ext>
            </a:extLst>
          </p:cNvPr>
          <p:cNvSpPr txBox="1">
            <a:spLocks/>
          </p:cNvSpPr>
          <p:nvPr/>
        </p:nvSpPr>
        <p:spPr>
          <a:xfrm>
            <a:off x="4733368" y="1223630"/>
            <a:ext cx="4098935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uk-UA" sz="1600" dirty="0">
                <a:latin typeface="Raleway" pitchFamily="2" charset="-52"/>
              </a:rPr>
              <a:t>Використання надійного методу автентифікації. Всі з’єднання із сервером захищені через </a:t>
            </a:r>
            <a:r>
              <a:rPr lang="pl-PL" sz="1600" dirty="0">
                <a:latin typeface="Raleway" pitchFamily="2" charset="-52"/>
              </a:rPr>
              <a:t>HTTPS.</a:t>
            </a:r>
            <a:endParaRPr lang="uk-UA" sz="1600" dirty="0">
              <a:latin typeface="Raleway" pitchFamily="2" charset="-52"/>
            </a:endParaRPr>
          </a:p>
          <a:p>
            <a:pPr algn="just"/>
            <a:r>
              <a:rPr lang="uk-UA" sz="1600" dirty="0">
                <a:latin typeface="Raleway" pitchFamily="2" charset="-52"/>
              </a:rPr>
              <a:t>Плавність роботи інтерфейсу зі швидкістю 60</a:t>
            </a:r>
            <a:r>
              <a:rPr lang="ru-UA" sz="1600" b="0" i="0" dirty="0">
                <a:solidFill>
                  <a:srgbClr val="202122"/>
                </a:solidFill>
                <a:effectLst/>
                <a:latin typeface="Raleway" pitchFamily="2" charset="-52"/>
              </a:rPr>
              <a:t>±</a:t>
            </a:r>
            <a:r>
              <a:rPr lang="uk-UA" sz="1600" b="0" i="0" dirty="0">
                <a:solidFill>
                  <a:srgbClr val="202122"/>
                </a:solidFill>
                <a:effectLst/>
                <a:latin typeface="Raleway" pitchFamily="2" charset="-52"/>
              </a:rPr>
              <a:t>5 </a:t>
            </a:r>
            <a:r>
              <a:rPr lang="pl-PL" sz="1600" b="0" i="0" dirty="0">
                <a:solidFill>
                  <a:srgbClr val="202122"/>
                </a:solidFill>
                <a:effectLst/>
                <a:latin typeface="Raleway" pitchFamily="2" charset="-52"/>
              </a:rPr>
              <a:t>FPS </a:t>
            </a:r>
            <a:r>
              <a:rPr lang="uk-UA" sz="1600" b="0" i="0" dirty="0">
                <a:solidFill>
                  <a:srgbClr val="202122"/>
                </a:solidFill>
                <a:effectLst/>
                <a:latin typeface="Raleway" pitchFamily="2" charset="-52"/>
              </a:rPr>
              <a:t>на типових пристроях середнього рівня. Допускається короткочасна просадка до 45 </a:t>
            </a:r>
            <a:r>
              <a:rPr lang="pl-PL" sz="1600" b="0" i="0" dirty="0">
                <a:solidFill>
                  <a:srgbClr val="202122"/>
                </a:solidFill>
                <a:effectLst/>
                <a:latin typeface="Raleway" pitchFamily="2" charset="-52"/>
              </a:rPr>
              <a:t>FPS </a:t>
            </a:r>
            <a:r>
              <a:rPr lang="uk-UA" sz="1600" b="0" i="0" dirty="0">
                <a:solidFill>
                  <a:srgbClr val="202122"/>
                </a:solidFill>
                <a:effectLst/>
                <a:latin typeface="Raleway" pitchFamily="2" charset="-52"/>
              </a:rPr>
              <a:t>на старіших платформах.</a:t>
            </a:r>
            <a:endParaRPr lang="en-US" sz="1600" b="0" i="0" dirty="0">
              <a:solidFill>
                <a:srgbClr val="202122"/>
              </a:solidFill>
              <a:effectLst/>
              <a:latin typeface="Raleway" pitchFamily="2" charset="-52"/>
            </a:endParaRPr>
          </a:p>
          <a:p>
            <a:pPr algn="just"/>
            <a:r>
              <a:rPr lang="uk-UA" sz="1600" dirty="0">
                <a:solidFill>
                  <a:srgbClr val="202122"/>
                </a:solidFill>
                <a:latin typeface="Raleway" pitchFamily="2" charset="-52"/>
              </a:rPr>
              <a:t>Багатомовність.</a:t>
            </a:r>
            <a:endParaRPr lang="ru-UA" sz="1600" dirty="0">
              <a:latin typeface="Raleway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9443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540DB664-AC00-4919-870C-E58EBE97212E}"/>
              </a:ext>
            </a:extLst>
          </p:cNvPr>
          <p:cNvSpPr txBox="1">
            <a:spLocks/>
          </p:cNvSpPr>
          <p:nvPr/>
        </p:nvSpPr>
        <p:spPr>
          <a:xfrm>
            <a:off x="311700" y="2022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 err="1">
                <a:latin typeface="Montserrat" panose="00000500000000000000" pitchFamily="2" charset="-52"/>
              </a:rPr>
              <a:t>Вибір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технологій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розробки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endParaRPr lang="uk-UA" sz="3200" b="1" dirty="0">
              <a:latin typeface="Montserrat" panose="00000500000000000000" pitchFamily="2" charset="-52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B27505-9A65-4C0E-9EBF-7AA5EDE2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293" y="1033550"/>
            <a:ext cx="1334118" cy="10699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3E19CB-E1A5-439D-9690-AEB04197A3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504" b="32931"/>
          <a:stretch/>
        </p:blipFill>
        <p:spPr>
          <a:xfrm>
            <a:off x="6749384" y="1135265"/>
            <a:ext cx="1892357" cy="729772"/>
          </a:xfrm>
          <a:prstGeom prst="rect">
            <a:avLst/>
          </a:prstGeom>
        </p:spPr>
      </p:pic>
      <p:pic>
        <p:nvPicPr>
          <p:cNvPr id="2054" name="Picture 6" descr="GitHub - pmndrs/zustand: 🐻 Bear necessities for state management in React">
            <a:extLst>
              <a:ext uri="{FF2B5EF4-FFF2-40B4-BE49-F238E27FC236}">
                <a16:creationId xmlns:a16="http://schemas.microsoft.com/office/drawing/2014/main" id="{1E323BD9-484F-4B95-8691-27F370F46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5" r="14082"/>
          <a:stretch/>
        </p:blipFill>
        <p:spPr bwMode="auto">
          <a:xfrm>
            <a:off x="7171742" y="1929854"/>
            <a:ext cx="1064235" cy="9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44BC7E-2641-44F8-BBEC-291CA58CF3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89571" l="4678" r="92982">
                        <a14:foregroundMark x1="4873" y1="73006" x2="4873" y2="73006"/>
                        <a14:foregroundMark x1="14815" y1="78528" x2="14815" y2="78528"/>
                        <a14:foregroundMark x1="25926" y1="75767" x2="25926" y2="75767"/>
                        <a14:foregroundMark x1="34503" y1="76994" x2="34503" y2="76994"/>
                        <a14:foregroundMark x1="42690" y1="72086" x2="42690" y2="72086"/>
                        <a14:foregroundMark x1="52047" y1="74233" x2="52047" y2="74233"/>
                        <a14:foregroundMark x1="62963" y1="76994" x2="62963" y2="76994"/>
                        <a14:foregroundMark x1="72320" y1="77607" x2="72320" y2="77607"/>
                        <a14:foregroundMark x1="82456" y1="75767" x2="82456" y2="75767"/>
                        <a14:foregroundMark x1="92982" y1="77607" x2="92982" y2="77607"/>
                        <a14:backgroundMark x1="17934" y1="78528" x2="17934" y2="78528"/>
                        <a14:backgroundMark x1="26511" y1="84049" x2="26511" y2="84049"/>
                        <a14:backgroundMark x1="75244" y1="78528" x2="75244" y2="785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6593" y="2182162"/>
            <a:ext cx="1725163" cy="109630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80E8491-68F5-47A6-B86C-9B7ED0C7EC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711" b="23716"/>
          <a:stretch/>
        </p:blipFill>
        <p:spPr>
          <a:xfrm>
            <a:off x="6077915" y="3306413"/>
            <a:ext cx="918081" cy="2715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7AAC5C7-B4D7-407E-8762-D74D32568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19" y="3704165"/>
            <a:ext cx="797256" cy="79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4217CB-D59F-45AA-B26F-4F143D279039}"/>
              </a:ext>
            </a:extLst>
          </p:cNvPr>
          <p:cNvSpPr/>
          <p:nvPr/>
        </p:nvSpPr>
        <p:spPr>
          <a:xfrm>
            <a:off x="311389" y="1338051"/>
            <a:ext cx="42588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uk-UA" b="1" dirty="0">
                <a:effectLst/>
                <a:latin typeface="Raleway" pitchFamily="2" charset="-52"/>
              </a:rPr>
              <a:t>Основна</a:t>
            </a:r>
            <a:r>
              <a:rPr lang="uk-UA" dirty="0">
                <a:effectLst/>
                <a:latin typeface="Raleway" pitchFamily="2" charset="-52"/>
              </a:rPr>
              <a:t>: </a:t>
            </a:r>
            <a:r>
              <a:rPr lang="pl-PL" dirty="0">
                <a:latin typeface="Raleway" pitchFamily="2" charset="-52"/>
              </a:rPr>
              <a:t>TypeScript, React Native, Expo.</a:t>
            </a:r>
            <a:endParaRPr lang="en-US" dirty="0">
              <a:latin typeface="Raleway" pitchFamily="2" charset="-52"/>
            </a:endParaRPr>
          </a:p>
          <a:p>
            <a:pPr algn="just"/>
            <a:endParaRPr lang="en-US" dirty="0">
              <a:effectLst/>
              <a:latin typeface="Raleway" pitchFamily="2" charset="-52"/>
            </a:endParaRPr>
          </a:p>
          <a:p>
            <a:pPr algn="just"/>
            <a:r>
              <a:rPr lang="uk-UA" b="1" dirty="0">
                <a:latin typeface="Raleway" pitchFamily="2" charset="-52"/>
              </a:rPr>
              <a:t>Асинхронні взаємодія із сервером</a:t>
            </a:r>
            <a:r>
              <a:rPr lang="uk-UA" dirty="0">
                <a:latin typeface="Raleway" pitchFamily="2" charset="-52"/>
              </a:rPr>
              <a:t>: </a:t>
            </a:r>
            <a:r>
              <a:rPr lang="pl-PL" dirty="0">
                <a:latin typeface="Raleway" pitchFamily="2" charset="-52"/>
              </a:rPr>
              <a:t>Axios</a:t>
            </a:r>
            <a:r>
              <a:rPr lang="uk-UA" dirty="0">
                <a:latin typeface="Raleway" pitchFamily="2" charset="-52"/>
              </a:rPr>
              <a:t>, </a:t>
            </a:r>
            <a:r>
              <a:rPr lang="pl-PL" dirty="0">
                <a:latin typeface="Raleway" pitchFamily="2" charset="-52"/>
              </a:rPr>
              <a:t>React Query </a:t>
            </a:r>
            <a:r>
              <a:rPr lang="uk-UA" dirty="0">
                <a:latin typeface="Raleway" pitchFamily="2" charset="-52"/>
              </a:rPr>
              <a:t>(</a:t>
            </a:r>
            <a:r>
              <a:rPr lang="uk-UA" dirty="0" err="1">
                <a:latin typeface="Raleway" pitchFamily="2" charset="-52"/>
              </a:rPr>
              <a:t>кешування</a:t>
            </a:r>
            <a:r>
              <a:rPr lang="pl-PL" dirty="0">
                <a:latin typeface="Raleway" pitchFamily="2" charset="-52"/>
              </a:rPr>
              <a:t>/</a:t>
            </a:r>
            <a:r>
              <a:rPr lang="uk-UA" dirty="0" err="1">
                <a:latin typeface="Raleway" pitchFamily="2" charset="-52"/>
              </a:rPr>
              <a:t>інвалідація</a:t>
            </a:r>
            <a:r>
              <a:rPr lang="uk-UA" dirty="0">
                <a:latin typeface="Raleway" pitchFamily="2" charset="-52"/>
              </a:rPr>
              <a:t> серверних даних)</a:t>
            </a:r>
            <a:endParaRPr lang="uk-UA" dirty="0">
              <a:effectLst/>
              <a:latin typeface="Raleway" pitchFamily="2" charset="-52"/>
            </a:endParaRPr>
          </a:p>
          <a:p>
            <a:pPr algn="just"/>
            <a:endParaRPr lang="pl-PL" dirty="0">
              <a:effectLst/>
              <a:latin typeface="Raleway" pitchFamily="2" charset="-52"/>
            </a:endParaRPr>
          </a:p>
          <a:p>
            <a:pPr algn="just"/>
            <a:r>
              <a:rPr lang="uk-UA" b="1" dirty="0">
                <a:latin typeface="Raleway" pitchFamily="2" charset="-52"/>
              </a:rPr>
              <a:t>Керування внутрішнім станом</a:t>
            </a:r>
            <a:r>
              <a:rPr lang="uk-UA" dirty="0">
                <a:latin typeface="Raleway" pitchFamily="2" charset="-52"/>
              </a:rPr>
              <a:t>:</a:t>
            </a:r>
            <a:r>
              <a:rPr lang="pl-PL" dirty="0">
                <a:latin typeface="Raleway" pitchFamily="2" charset="-52"/>
              </a:rPr>
              <a:t> Zustand</a:t>
            </a:r>
            <a:endParaRPr lang="uk-UA" dirty="0">
              <a:latin typeface="Raleway" pitchFamily="2" charset="-52"/>
            </a:endParaRPr>
          </a:p>
          <a:p>
            <a:pPr algn="just"/>
            <a:endParaRPr lang="pl-PL" dirty="0">
              <a:latin typeface="Raleway" pitchFamily="2" charset="-52"/>
            </a:endParaRPr>
          </a:p>
          <a:p>
            <a:pPr algn="just"/>
            <a:r>
              <a:rPr lang="uk-UA" b="1" dirty="0">
                <a:latin typeface="Raleway" pitchFamily="2" charset="-52"/>
              </a:rPr>
              <a:t>Зовнішні сервіси</a:t>
            </a:r>
            <a:r>
              <a:rPr lang="uk-UA" dirty="0">
                <a:latin typeface="Raleway" pitchFamily="2" charset="-52"/>
              </a:rPr>
              <a:t>: </a:t>
            </a:r>
            <a:r>
              <a:rPr lang="pl-PL" dirty="0">
                <a:latin typeface="Raleway" pitchFamily="2" charset="-52"/>
              </a:rPr>
              <a:t>Firebase </a:t>
            </a:r>
            <a:r>
              <a:rPr lang="uk-UA" dirty="0">
                <a:latin typeface="Raleway" pitchFamily="2" charset="-52"/>
              </a:rPr>
              <a:t>(для </a:t>
            </a:r>
            <a:r>
              <a:rPr lang="pl-PL" dirty="0">
                <a:latin typeface="Raleway" pitchFamily="2" charset="-52"/>
              </a:rPr>
              <a:t>Google-</a:t>
            </a:r>
            <a:r>
              <a:rPr lang="uk-UA" dirty="0">
                <a:latin typeface="Raleway" pitchFamily="2" charset="-52"/>
              </a:rPr>
              <a:t>автентифікації)</a:t>
            </a:r>
          </a:p>
          <a:p>
            <a:pPr algn="just"/>
            <a:endParaRPr lang="uk-UA" dirty="0">
              <a:effectLst/>
              <a:latin typeface="Raleway" pitchFamily="2" charset="-52"/>
            </a:endParaRPr>
          </a:p>
          <a:p>
            <a:pPr algn="just"/>
            <a:r>
              <a:rPr lang="uk-UA" b="1" dirty="0">
                <a:latin typeface="Raleway" pitchFamily="2" charset="-52"/>
              </a:rPr>
              <a:t>Т</a:t>
            </a:r>
            <a:r>
              <a:rPr lang="uk-UA" b="1" dirty="0">
                <a:effectLst/>
                <a:latin typeface="Raleway" pitchFamily="2" charset="-52"/>
              </a:rPr>
              <a:t>естування</a:t>
            </a:r>
            <a:r>
              <a:rPr lang="uk-UA" dirty="0">
                <a:effectLst/>
                <a:latin typeface="Raleway" pitchFamily="2" charset="-52"/>
              </a:rPr>
              <a:t>: </a:t>
            </a:r>
            <a:r>
              <a:rPr lang="pl-PL" dirty="0">
                <a:effectLst/>
                <a:latin typeface="Raleway" pitchFamily="2" charset="-52"/>
              </a:rPr>
              <a:t>Jest, Maestro</a:t>
            </a:r>
            <a:endParaRPr lang="de-DE" dirty="0">
              <a:effectLst/>
              <a:latin typeface="Raleway" pitchFamily="2" charset="-52"/>
            </a:endParaRPr>
          </a:p>
        </p:txBody>
      </p:sp>
      <p:pic>
        <p:nvPicPr>
          <p:cNvPr id="2060" name="Picture 12" descr="Community Contest] A logo for Axios · Issue #2130 · axios/axios · GitHub">
            <a:extLst>
              <a:ext uri="{FF2B5EF4-FFF2-40B4-BE49-F238E27FC236}">
                <a16:creationId xmlns:a16="http://schemas.microsoft.com/office/drawing/2014/main" id="{8D16E00B-BA7C-471C-A0B1-C8EB212D2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9116" y1="47124" x2="29116" y2="47124"/>
                        <a14:foregroundMark x1="28511" y1="50111" x2="28511" y2="50111"/>
                        <a14:foregroundMark x1="29177" y1="47566" x2="29177" y2="47566"/>
                        <a14:foregroundMark x1="29479" y1="44801" x2="29479" y2="44801"/>
                        <a14:foregroundMark x1="29782" y1="44690" x2="29782" y2="44690"/>
                        <a14:foregroundMark x1="29782" y1="44690" x2="29056" y2="48230"/>
                        <a14:foregroundMark x1="28208" y1="50332" x2="28208" y2="50332"/>
                        <a14:foregroundMark x1="28390" y1="50442" x2="28390" y2="50442"/>
                        <a14:foregroundMark x1="28632" y1="50111" x2="28632" y2="50111"/>
                        <a14:foregroundMark x1="28632" y1="50885" x2="28208" y2="49779"/>
                        <a14:foregroundMark x1="28450" y1="50442" x2="28148" y2="49558"/>
                        <a14:foregroundMark x1="28148" y1="49226" x2="28874" y2="51327"/>
                        <a14:foregroundMark x1="28329" y1="49004" x2="27966" y2="50885"/>
                        <a14:foregroundMark x1="38923" y1="40708" x2="41646" y2="46571"/>
                        <a14:foregroundMark x1="49334" y1="42920" x2="49274" y2="50221"/>
                        <a14:foregroundMark x1="50605" y1="40929" x2="50666" y2="49889"/>
                        <a14:foregroundMark x1="56780" y1="43584" x2="61864" y2="48341"/>
                        <a14:foregroundMark x1="61864" y1="48341" x2="57385" y2="41482"/>
                        <a14:foregroundMark x1="57385" y1="41482" x2="56053" y2="44469"/>
                        <a14:foregroundMark x1="70944" y1="41040" x2="71186" y2="50553"/>
                        <a14:foregroundMark x1="71186" y1="50553" x2="67131" y2="49226"/>
                        <a14:backgroundMark x1="14952" y1="41040" x2="14952" y2="41040"/>
                        <a14:backgroundMark x1="17676" y1="38496" x2="25666" y2="31637"/>
                        <a14:backgroundMark x1="25666" y1="31637" x2="25908" y2="30420"/>
                        <a14:backgroundMark x1="28511" y1="32190" x2="42191" y2="35398"/>
                        <a14:backgroundMark x1="28784" y1="51420" x2="32143" y2="61283"/>
                        <a14:backgroundMark x1="24758" y1="39602" x2="27862" y2="48715"/>
                        <a14:backgroundMark x1="32143" y1="61283" x2="50787" y2="63274"/>
                        <a14:backgroundMark x1="50787" y1="63274" x2="66465" y2="60288"/>
                        <a14:backgroundMark x1="66465" y1="60288" x2="76574" y2="49447"/>
                        <a14:backgroundMark x1="76574" y1="49447" x2="72276" y2="35177"/>
                        <a14:backgroundMark x1="72276" y1="35177" x2="37591" y2="31084"/>
                        <a14:backgroundMark x1="37591" y1="31084" x2="27906" y2="34403"/>
                        <a14:backgroundMark x1="27906" y1="34403" x2="24274" y2="40819"/>
                        <a14:backgroundMark x1="75242" y1="26770" x2="79722" y2="34845"/>
                        <a14:backgroundMark x1="79722" y1="34845" x2="81538" y2="56305"/>
                        <a14:backgroundMark x1="81538" y1="56305" x2="75363" y2="67146"/>
                        <a14:backgroundMark x1="75363" y1="67146" x2="74395" y2="67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34795" r="25360" b="43295"/>
          <a:stretch/>
        </p:blipFill>
        <p:spPr bwMode="auto">
          <a:xfrm>
            <a:off x="7070794" y="2983520"/>
            <a:ext cx="1632692" cy="4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1F79D30-E4A2-42F9-8A07-F131302C98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741" y="3701912"/>
            <a:ext cx="720955" cy="797256"/>
          </a:xfrm>
          <a:prstGeom prst="rect">
            <a:avLst/>
          </a:prstGeom>
        </p:spPr>
      </p:pic>
      <p:pic>
        <p:nvPicPr>
          <p:cNvPr id="2062" name="Picture 14" descr="Maestro/README.md at main · mobile-dev-inc/Maestro · GitHub">
            <a:extLst>
              <a:ext uri="{FF2B5EF4-FFF2-40B4-BE49-F238E27FC236}">
                <a16:creationId xmlns:a16="http://schemas.microsoft.com/office/drawing/2014/main" id="{30EFF490-D55B-4636-9291-E4363C1F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11" y="3484378"/>
            <a:ext cx="883131" cy="88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928103-FCE8-4197-BEF4-69635801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46" y="1180408"/>
            <a:ext cx="4762012" cy="3125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3D149F8F-A0A5-449C-95B8-2DCC8A93438A}"/>
              </a:ext>
            </a:extLst>
          </p:cNvPr>
          <p:cNvSpPr txBox="1">
            <a:spLocks/>
          </p:cNvSpPr>
          <p:nvPr/>
        </p:nvSpPr>
        <p:spPr>
          <a:xfrm>
            <a:off x="311700" y="2022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just"/>
            <a:r>
              <a:rPr lang="ru-RU" sz="3200" b="1" dirty="0" err="1">
                <a:latin typeface="Montserrat" panose="00000500000000000000" pitchFamily="2" charset="-52"/>
              </a:rPr>
              <a:t>Проєктування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архітектури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програмного</a:t>
            </a:r>
            <a:r>
              <a:rPr lang="ru-RU" sz="3200" b="1" dirty="0">
                <a:latin typeface="Montserrat" panose="00000500000000000000" pitchFamily="2" charset="-52"/>
              </a:rPr>
              <a:t> </a:t>
            </a:r>
            <a:r>
              <a:rPr lang="ru-RU" sz="3200" b="1" dirty="0" err="1">
                <a:latin typeface="Montserrat" panose="00000500000000000000" pitchFamily="2" charset="-52"/>
              </a:rPr>
              <a:t>забезпечення</a:t>
            </a:r>
            <a:endParaRPr lang="uk-UA" sz="3200" b="1" dirty="0">
              <a:latin typeface="Montserrat" panose="00000500000000000000" pitchFamily="2" charset="-52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80408"/>
            <a:ext cx="3312282" cy="31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uk-UA" sz="1600" dirty="0">
                <a:latin typeface="Raleway" pitchFamily="2" charset="-52"/>
              </a:rPr>
              <a:t>Застосунок веде взаємодію із зовнішніми вбудованими можливостями мобільної платформи (</a:t>
            </a:r>
            <a:r>
              <a:rPr lang="pl-PL" sz="1600" dirty="0">
                <a:latin typeface="Raleway" pitchFamily="2" charset="-52"/>
              </a:rPr>
              <a:t>Expo SDK), </a:t>
            </a:r>
            <a:r>
              <a:rPr lang="uk-UA" sz="1600" dirty="0">
                <a:latin typeface="Raleway" pitchFamily="2" charset="-52"/>
              </a:rPr>
              <a:t>локальним сховищем даних (</a:t>
            </a:r>
            <a:r>
              <a:rPr lang="pl-PL" sz="1600" dirty="0">
                <a:latin typeface="Raleway" pitchFamily="2" charset="-52"/>
              </a:rPr>
              <a:t>AsyncStorage), </a:t>
            </a:r>
            <a:r>
              <a:rPr lang="uk-UA" sz="1600" dirty="0">
                <a:latin typeface="Raleway" pitchFamily="2" charset="-52"/>
              </a:rPr>
              <a:t>зашифрованим безпечним сховищем (</a:t>
            </a:r>
            <a:r>
              <a:rPr lang="pl-PL" sz="1600" dirty="0">
                <a:latin typeface="Raleway" pitchFamily="2" charset="-52"/>
              </a:rPr>
              <a:t>Expo SecureStore)</a:t>
            </a:r>
            <a:r>
              <a:rPr lang="uk-UA" sz="1600" dirty="0">
                <a:latin typeface="Raleway" pitchFamily="2" charset="-52"/>
              </a:rPr>
              <a:t> та </a:t>
            </a:r>
            <a:r>
              <a:rPr lang="pl-PL" sz="1600" dirty="0">
                <a:latin typeface="Raleway" pitchFamily="2" charset="-52"/>
              </a:rPr>
              <a:t>Google</a:t>
            </a:r>
            <a:r>
              <a:rPr lang="uk-UA" sz="1600" dirty="0">
                <a:latin typeface="Raleway" pitchFamily="2" charset="-52"/>
              </a:rPr>
              <a:t>-сервісами для автентифікації</a:t>
            </a:r>
            <a:r>
              <a:rPr lang="pl-PL" sz="1600" dirty="0">
                <a:latin typeface="Raleway" pitchFamily="2" charset="-52"/>
              </a:rPr>
              <a:t>.</a:t>
            </a:r>
            <a:endParaRPr sz="1600" dirty="0">
              <a:latin typeface="Raleway" pitchFamily="2" charset="-52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91117-BC1A-4A33-A9FC-4D3171BD23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17" y="740203"/>
            <a:ext cx="7082566" cy="402003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8" name="Google Shape;71;p14">
            <a:extLst>
              <a:ext uri="{FF2B5EF4-FFF2-40B4-BE49-F238E27FC236}">
                <a16:creationId xmlns:a16="http://schemas.microsoft.com/office/drawing/2014/main" id="{D85BDE94-5C65-498F-B60E-52763F42AB2C}"/>
              </a:ext>
            </a:extLst>
          </p:cNvPr>
          <p:cNvSpPr txBox="1">
            <a:spLocks/>
          </p:cNvSpPr>
          <p:nvPr/>
        </p:nvSpPr>
        <p:spPr>
          <a:xfrm>
            <a:off x="311700" y="-173653"/>
            <a:ext cx="8520600" cy="91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uk-UA" sz="2800" b="1" dirty="0">
                <a:latin typeface="Montserrat" panose="00000500000000000000" pitchFamily="2" charset="-52"/>
              </a:rPr>
              <a:t>Діаграма пакетів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_презентації_до_кв_р_бакалавра_2025.potx" id="{BBBCE6F9-40EB-4B8B-B04B-EEA47767CCF9}" vid="{D5D2168D-F191-4C09-96E9-6B932FD8E1F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Шаблон_презентації_до_кв_р_бакалавра_2025</Template>
  <TotalTime>2540</TotalTime>
  <Words>948</Words>
  <Application>Microsoft Office PowerPoint</Application>
  <PresentationFormat>Экран (16:9)</PresentationFormat>
  <Paragraphs>150</Paragraphs>
  <Slides>20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Open Sans</vt:lpstr>
      <vt:lpstr>Raleway</vt:lpstr>
      <vt:lpstr>Arial</vt:lpstr>
      <vt:lpstr>Economica</vt:lpstr>
      <vt:lpstr>Raleway SemiBold</vt:lpstr>
      <vt:lpstr>Montserrat</vt:lpstr>
      <vt:lpstr>Шаблон презентації кваліфікаційної роботи магістрів</vt:lpstr>
      <vt:lpstr>Програмна система для хмарного зберігання особистих файлів. Мобільний додаток.</vt:lpstr>
      <vt:lpstr>Актуальність роботи та мета</vt:lpstr>
      <vt:lpstr>Постановка задачі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хмарного зберігання особистих файлів. Мобільний додаток</dc:title>
  <dc:creator>Соша Химический</dc:creator>
  <cp:lastModifiedBy>Соша Химический</cp:lastModifiedBy>
  <cp:revision>145</cp:revision>
  <dcterms:created xsi:type="dcterms:W3CDTF">2025-06-11T11:02:36Z</dcterms:created>
  <dcterms:modified xsi:type="dcterms:W3CDTF">2025-06-14T09:17:05Z</dcterms:modified>
</cp:coreProperties>
</file>